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sldIdLst>
    <p:sldId id="256" r:id="rId2"/>
    <p:sldId id="258" r:id="rId3"/>
    <p:sldId id="259" r:id="rId4"/>
    <p:sldId id="257" r:id="rId5"/>
    <p:sldId id="260" r:id="rId6"/>
    <p:sldId id="272" r:id="rId7"/>
    <p:sldId id="261" r:id="rId8"/>
    <p:sldId id="263" r:id="rId9"/>
    <p:sldId id="264" r:id="rId10"/>
    <p:sldId id="265" r:id="rId11"/>
    <p:sldId id="266" r:id="rId12"/>
    <p:sldId id="262"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4648"/>
  </p:normalViewPr>
  <p:slideViewPr>
    <p:cSldViewPr snapToGrid="0">
      <p:cViewPr varScale="1">
        <p:scale>
          <a:sx n="115" d="100"/>
          <a:sy n="115" d="100"/>
        </p:scale>
        <p:origin x="23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9FF4E-E2F0-4E24-B8AB-F938EF32393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935B42B-0A51-47E2-BCD1-54B0094C10B6}">
      <dgm:prSet/>
      <dgm:spPr/>
      <dgm:t>
        <a:bodyPr/>
        <a:lstStyle/>
        <a:p>
          <a:r>
            <a:rPr lang="en-US" dirty="0"/>
            <a:t>When customers choose the Child-Minding course under the six-week program category, they are taken to a page that includes a brief description of the course, its contents, and its costs. All other six-week courses, including Cooking and Garden Maintenance, follow the same procedure.</a:t>
          </a:r>
        </a:p>
      </dgm:t>
    </dgm:pt>
    <dgm:pt modelId="{596EB34F-FD2D-4975-B02E-B0A96D7EDADD}" type="parTrans" cxnId="{9BBD26F0-28D8-4080-B212-053A46895459}">
      <dgm:prSet/>
      <dgm:spPr/>
      <dgm:t>
        <a:bodyPr/>
        <a:lstStyle/>
        <a:p>
          <a:endParaRPr lang="en-US"/>
        </a:p>
      </dgm:t>
    </dgm:pt>
    <dgm:pt modelId="{F852F16C-0636-478A-BC4A-AA9A0BCE43AB}" type="sibTrans" cxnId="{9BBD26F0-28D8-4080-B212-053A46895459}">
      <dgm:prSet/>
      <dgm:spPr/>
      <dgm:t>
        <a:bodyPr/>
        <a:lstStyle/>
        <a:p>
          <a:endParaRPr lang="en-US"/>
        </a:p>
      </dgm:t>
    </dgm:pt>
    <dgm:pt modelId="{7641C04A-7BB0-440F-A217-6D07C98F50E8}">
      <dgm:prSet/>
      <dgm:spPr/>
      <dgm:t>
        <a:bodyPr/>
        <a:lstStyle/>
        <a:p>
          <a:r>
            <a:rPr lang="en-US"/>
            <a:t>Users can enter their contact information, select a course of interest, check the course costs, and see any available discounts that have been calculated into the overall cost on the "Fees" page.</a:t>
          </a:r>
        </a:p>
      </dgm:t>
    </dgm:pt>
    <dgm:pt modelId="{824499D3-05C2-4DA7-BAED-0505746878AC}" type="parTrans" cxnId="{5229566F-85C3-4C7A-8831-0B5789BD65AB}">
      <dgm:prSet/>
      <dgm:spPr/>
      <dgm:t>
        <a:bodyPr/>
        <a:lstStyle/>
        <a:p>
          <a:endParaRPr lang="en-US"/>
        </a:p>
      </dgm:t>
    </dgm:pt>
    <dgm:pt modelId="{6D394DE5-F417-41A7-A049-47B0C69138A9}" type="sibTrans" cxnId="{5229566F-85C3-4C7A-8831-0B5789BD65AB}">
      <dgm:prSet/>
      <dgm:spPr/>
      <dgm:t>
        <a:bodyPr/>
        <a:lstStyle/>
        <a:p>
          <a:endParaRPr lang="en-US"/>
        </a:p>
      </dgm:t>
    </dgm:pt>
    <dgm:pt modelId="{E1B33BA7-8131-4AAA-B8D0-A74421AE793E}">
      <dgm:prSet/>
      <dgm:spPr/>
      <dgm:t>
        <a:bodyPr/>
        <a:lstStyle/>
        <a:p>
          <a:r>
            <a:rPr lang="en-US"/>
            <a:t>Lastly, the contact page offers all of Empowering the Nation's pertinent contact details, including our physical locations where people can get in touch with us directly.</a:t>
          </a:r>
        </a:p>
      </dgm:t>
    </dgm:pt>
    <dgm:pt modelId="{AE0E3920-72A7-4279-B97E-BD55A12F774E}" type="parTrans" cxnId="{852B3EFA-4124-462F-8720-18DB3A517456}">
      <dgm:prSet/>
      <dgm:spPr/>
      <dgm:t>
        <a:bodyPr/>
        <a:lstStyle/>
        <a:p>
          <a:endParaRPr lang="en-US"/>
        </a:p>
      </dgm:t>
    </dgm:pt>
    <dgm:pt modelId="{AF42B8D8-5F69-46E4-A3A5-CC6530AE8410}" type="sibTrans" cxnId="{852B3EFA-4124-462F-8720-18DB3A517456}">
      <dgm:prSet/>
      <dgm:spPr/>
      <dgm:t>
        <a:bodyPr/>
        <a:lstStyle/>
        <a:p>
          <a:endParaRPr lang="en-US"/>
        </a:p>
      </dgm:t>
    </dgm:pt>
    <dgm:pt modelId="{A4247EB5-686C-2B48-8656-D7544A26324C}" type="pres">
      <dgm:prSet presAssocID="{9419FF4E-E2F0-4E24-B8AB-F938EF323934}" presName="hierChild1" presStyleCnt="0">
        <dgm:presLayoutVars>
          <dgm:chPref val="1"/>
          <dgm:dir/>
          <dgm:animOne val="branch"/>
          <dgm:animLvl val="lvl"/>
          <dgm:resizeHandles/>
        </dgm:presLayoutVars>
      </dgm:prSet>
      <dgm:spPr/>
    </dgm:pt>
    <dgm:pt modelId="{444714A0-4A2B-3249-8DB0-4B2E4942C537}" type="pres">
      <dgm:prSet presAssocID="{4935B42B-0A51-47E2-BCD1-54B0094C10B6}" presName="hierRoot1" presStyleCnt="0"/>
      <dgm:spPr/>
    </dgm:pt>
    <dgm:pt modelId="{4CC5E522-3A30-7247-96B6-8AED5F0FB2E1}" type="pres">
      <dgm:prSet presAssocID="{4935B42B-0A51-47E2-BCD1-54B0094C10B6}" presName="composite" presStyleCnt="0"/>
      <dgm:spPr/>
    </dgm:pt>
    <dgm:pt modelId="{A1EB4531-7B8F-D24B-9C21-484C2989D0D0}" type="pres">
      <dgm:prSet presAssocID="{4935B42B-0A51-47E2-BCD1-54B0094C10B6}" presName="background" presStyleLbl="node0" presStyleIdx="0" presStyleCnt="3"/>
      <dgm:spPr/>
    </dgm:pt>
    <dgm:pt modelId="{BFEF37E9-B011-9740-AB5A-2E94C7340CED}" type="pres">
      <dgm:prSet presAssocID="{4935B42B-0A51-47E2-BCD1-54B0094C10B6}" presName="text" presStyleLbl="fgAcc0" presStyleIdx="0" presStyleCnt="3">
        <dgm:presLayoutVars>
          <dgm:chPref val="3"/>
        </dgm:presLayoutVars>
      </dgm:prSet>
      <dgm:spPr/>
    </dgm:pt>
    <dgm:pt modelId="{BD4FA369-9FAC-1144-AED1-10F427DFFF20}" type="pres">
      <dgm:prSet presAssocID="{4935B42B-0A51-47E2-BCD1-54B0094C10B6}" presName="hierChild2" presStyleCnt="0"/>
      <dgm:spPr/>
    </dgm:pt>
    <dgm:pt modelId="{14FBB037-018E-044D-BF86-8BA75C07FFF6}" type="pres">
      <dgm:prSet presAssocID="{7641C04A-7BB0-440F-A217-6D07C98F50E8}" presName="hierRoot1" presStyleCnt="0"/>
      <dgm:spPr/>
    </dgm:pt>
    <dgm:pt modelId="{F21C9636-0F9B-484D-BC03-B578409FCDDE}" type="pres">
      <dgm:prSet presAssocID="{7641C04A-7BB0-440F-A217-6D07C98F50E8}" presName="composite" presStyleCnt="0"/>
      <dgm:spPr/>
    </dgm:pt>
    <dgm:pt modelId="{2F1EC48B-3AB3-D547-891C-790CF16ECDC0}" type="pres">
      <dgm:prSet presAssocID="{7641C04A-7BB0-440F-A217-6D07C98F50E8}" presName="background" presStyleLbl="node0" presStyleIdx="1" presStyleCnt="3"/>
      <dgm:spPr/>
    </dgm:pt>
    <dgm:pt modelId="{38F78E62-766C-624E-AFAF-B9F06DD6D64D}" type="pres">
      <dgm:prSet presAssocID="{7641C04A-7BB0-440F-A217-6D07C98F50E8}" presName="text" presStyleLbl="fgAcc0" presStyleIdx="1" presStyleCnt="3">
        <dgm:presLayoutVars>
          <dgm:chPref val="3"/>
        </dgm:presLayoutVars>
      </dgm:prSet>
      <dgm:spPr/>
    </dgm:pt>
    <dgm:pt modelId="{220297A4-3D43-4045-B74C-DB3140559E7F}" type="pres">
      <dgm:prSet presAssocID="{7641C04A-7BB0-440F-A217-6D07C98F50E8}" presName="hierChild2" presStyleCnt="0"/>
      <dgm:spPr/>
    </dgm:pt>
    <dgm:pt modelId="{E4D325AB-69D3-8040-B0F0-D24660FDA7FD}" type="pres">
      <dgm:prSet presAssocID="{E1B33BA7-8131-4AAA-B8D0-A74421AE793E}" presName="hierRoot1" presStyleCnt="0"/>
      <dgm:spPr/>
    </dgm:pt>
    <dgm:pt modelId="{B9A58F08-22FF-9E48-BDF3-11C0C87E731A}" type="pres">
      <dgm:prSet presAssocID="{E1B33BA7-8131-4AAA-B8D0-A74421AE793E}" presName="composite" presStyleCnt="0"/>
      <dgm:spPr/>
    </dgm:pt>
    <dgm:pt modelId="{C81704E3-3E89-9043-ACD6-77DC6F3B5ECB}" type="pres">
      <dgm:prSet presAssocID="{E1B33BA7-8131-4AAA-B8D0-A74421AE793E}" presName="background" presStyleLbl="node0" presStyleIdx="2" presStyleCnt="3"/>
      <dgm:spPr/>
    </dgm:pt>
    <dgm:pt modelId="{3275C888-623C-0D4D-8B95-1FEB7A55F06F}" type="pres">
      <dgm:prSet presAssocID="{E1B33BA7-8131-4AAA-B8D0-A74421AE793E}" presName="text" presStyleLbl="fgAcc0" presStyleIdx="2" presStyleCnt="3">
        <dgm:presLayoutVars>
          <dgm:chPref val="3"/>
        </dgm:presLayoutVars>
      </dgm:prSet>
      <dgm:spPr/>
    </dgm:pt>
    <dgm:pt modelId="{F393AE16-B77C-8C4D-8476-7AAE2829D38B}" type="pres">
      <dgm:prSet presAssocID="{E1B33BA7-8131-4AAA-B8D0-A74421AE793E}" presName="hierChild2" presStyleCnt="0"/>
      <dgm:spPr/>
    </dgm:pt>
  </dgm:ptLst>
  <dgm:cxnLst>
    <dgm:cxn modelId="{5229566F-85C3-4C7A-8831-0B5789BD65AB}" srcId="{9419FF4E-E2F0-4E24-B8AB-F938EF323934}" destId="{7641C04A-7BB0-440F-A217-6D07C98F50E8}" srcOrd="1" destOrd="0" parTransId="{824499D3-05C2-4DA7-BAED-0505746878AC}" sibTransId="{6D394DE5-F417-41A7-A049-47B0C69138A9}"/>
    <dgm:cxn modelId="{A5B28B75-BF2F-F84B-AD70-CD6A58DECA74}" type="presOf" srcId="{9419FF4E-E2F0-4E24-B8AB-F938EF323934}" destId="{A4247EB5-686C-2B48-8656-D7544A26324C}" srcOrd="0" destOrd="0" presId="urn:microsoft.com/office/officeart/2005/8/layout/hierarchy1"/>
    <dgm:cxn modelId="{902905B6-3E1D-6447-9472-1BBEF11A4506}" type="presOf" srcId="{E1B33BA7-8131-4AAA-B8D0-A74421AE793E}" destId="{3275C888-623C-0D4D-8B95-1FEB7A55F06F}" srcOrd="0" destOrd="0" presId="urn:microsoft.com/office/officeart/2005/8/layout/hierarchy1"/>
    <dgm:cxn modelId="{E25C9ABB-9559-9840-A39B-435A3727407C}" type="presOf" srcId="{4935B42B-0A51-47E2-BCD1-54B0094C10B6}" destId="{BFEF37E9-B011-9740-AB5A-2E94C7340CED}" srcOrd="0" destOrd="0" presId="urn:microsoft.com/office/officeart/2005/8/layout/hierarchy1"/>
    <dgm:cxn modelId="{D82EBFDD-71FF-854C-A7D4-CDD2EB48371B}" type="presOf" srcId="{7641C04A-7BB0-440F-A217-6D07C98F50E8}" destId="{38F78E62-766C-624E-AFAF-B9F06DD6D64D}" srcOrd="0" destOrd="0" presId="urn:microsoft.com/office/officeart/2005/8/layout/hierarchy1"/>
    <dgm:cxn modelId="{9BBD26F0-28D8-4080-B212-053A46895459}" srcId="{9419FF4E-E2F0-4E24-B8AB-F938EF323934}" destId="{4935B42B-0A51-47E2-BCD1-54B0094C10B6}" srcOrd="0" destOrd="0" parTransId="{596EB34F-FD2D-4975-B02E-B0A96D7EDADD}" sibTransId="{F852F16C-0636-478A-BC4A-AA9A0BCE43AB}"/>
    <dgm:cxn modelId="{852B3EFA-4124-462F-8720-18DB3A517456}" srcId="{9419FF4E-E2F0-4E24-B8AB-F938EF323934}" destId="{E1B33BA7-8131-4AAA-B8D0-A74421AE793E}" srcOrd="2" destOrd="0" parTransId="{AE0E3920-72A7-4279-B97E-BD55A12F774E}" sibTransId="{AF42B8D8-5F69-46E4-A3A5-CC6530AE8410}"/>
    <dgm:cxn modelId="{E2BF9AAA-1371-A94C-8F9A-36D57E44D4FC}" type="presParOf" srcId="{A4247EB5-686C-2B48-8656-D7544A26324C}" destId="{444714A0-4A2B-3249-8DB0-4B2E4942C537}" srcOrd="0" destOrd="0" presId="urn:microsoft.com/office/officeart/2005/8/layout/hierarchy1"/>
    <dgm:cxn modelId="{16249F7F-0366-C244-91BE-08DEB6061FAD}" type="presParOf" srcId="{444714A0-4A2B-3249-8DB0-4B2E4942C537}" destId="{4CC5E522-3A30-7247-96B6-8AED5F0FB2E1}" srcOrd="0" destOrd="0" presId="urn:microsoft.com/office/officeart/2005/8/layout/hierarchy1"/>
    <dgm:cxn modelId="{690EE2AF-478E-F540-8D19-519EF86E5780}" type="presParOf" srcId="{4CC5E522-3A30-7247-96B6-8AED5F0FB2E1}" destId="{A1EB4531-7B8F-D24B-9C21-484C2989D0D0}" srcOrd="0" destOrd="0" presId="urn:microsoft.com/office/officeart/2005/8/layout/hierarchy1"/>
    <dgm:cxn modelId="{7712D08B-EF63-0944-BA3B-E8DB8537290A}" type="presParOf" srcId="{4CC5E522-3A30-7247-96B6-8AED5F0FB2E1}" destId="{BFEF37E9-B011-9740-AB5A-2E94C7340CED}" srcOrd="1" destOrd="0" presId="urn:microsoft.com/office/officeart/2005/8/layout/hierarchy1"/>
    <dgm:cxn modelId="{059F2C14-9C12-4746-BD39-5E4558BBB9B1}" type="presParOf" srcId="{444714A0-4A2B-3249-8DB0-4B2E4942C537}" destId="{BD4FA369-9FAC-1144-AED1-10F427DFFF20}" srcOrd="1" destOrd="0" presId="urn:microsoft.com/office/officeart/2005/8/layout/hierarchy1"/>
    <dgm:cxn modelId="{FB033E4E-D3E9-DA4B-A76F-B7CF87F57DDE}" type="presParOf" srcId="{A4247EB5-686C-2B48-8656-D7544A26324C}" destId="{14FBB037-018E-044D-BF86-8BA75C07FFF6}" srcOrd="1" destOrd="0" presId="urn:microsoft.com/office/officeart/2005/8/layout/hierarchy1"/>
    <dgm:cxn modelId="{B72B045E-2B47-D74C-A273-BC28E089C92C}" type="presParOf" srcId="{14FBB037-018E-044D-BF86-8BA75C07FFF6}" destId="{F21C9636-0F9B-484D-BC03-B578409FCDDE}" srcOrd="0" destOrd="0" presId="urn:microsoft.com/office/officeart/2005/8/layout/hierarchy1"/>
    <dgm:cxn modelId="{82CB8E2A-8DBD-B14B-BD82-D5FBF820CCC9}" type="presParOf" srcId="{F21C9636-0F9B-484D-BC03-B578409FCDDE}" destId="{2F1EC48B-3AB3-D547-891C-790CF16ECDC0}" srcOrd="0" destOrd="0" presId="urn:microsoft.com/office/officeart/2005/8/layout/hierarchy1"/>
    <dgm:cxn modelId="{533F2272-E44C-A04F-A0A2-DBBA5E9F32B6}" type="presParOf" srcId="{F21C9636-0F9B-484D-BC03-B578409FCDDE}" destId="{38F78E62-766C-624E-AFAF-B9F06DD6D64D}" srcOrd="1" destOrd="0" presId="urn:microsoft.com/office/officeart/2005/8/layout/hierarchy1"/>
    <dgm:cxn modelId="{373291AF-AB1B-C844-AC99-AD34881BA3C9}" type="presParOf" srcId="{14FBB037-018E-044D-BF86-8BA75C07FFF6}" destId="{220297A4-3D43-4045-B74C-DB3140559E7F}" srcOrd="1" destOrd="0" presId="urn:microsoft.com/office/officeart/2005/8/layout/hierarchy1"/>
    <dgm:cxn modelId="{ABF032C3-2BE3-2F4A-9DE3-880F495BEC3E}" type="presParOf" srcId="{A4247EB5-686C-2B48-8656-D7544A26324C}" destId="{E4D325AB-69D3-8040-B0F0-D24660FDA7FD}" srcOrd="2" destOrd="0" presId="urn:microsoft.com/office/officeart/2005/8/layout/hierarchy1"/>
    <dgm:cxn modelId="{CFF09BB6-2B7F-E443-80D6-14D58646C58D}" type="presParOf" srcId="{E4D325AB-69D3-8040-B0F0-D24660FDA7FD}" destId="{B9A58F08-22FF-9E48-BDF3-11C0C87E731A}" srcOrd="0" destOrd="0" presId="urn:microsoft.com/office/officeart/2005/8/layout/hierarchy1"/>
    <dgm:cxn modelId="{21F16625-4ADA-4A44-A4BF-DD8400D5C48C}" type="presParOf" srcId="{B9A58F08-22FF-9E48-BDF3-11C0C87E731A}" destId="{C81704E3-3E89-9043-ACD6-77DC6F3B5ECB}" srcOrd="0" destOrd="0" presId="urn:microsoft.com/office/officeart/2005/8/layout/hierarchy1"/>
    <dgm:cxn modelId="{4655D32E-B68D-E844-BC8E-19E8B8100C40}" type="presParOf" srcId="{B9A58F08-22FF-9E48-BDF3-11C0C87E731A}" destId="{3275C888-623C-0D4D-8B95-1FEB7A55F06F}" srcOrd="1" destOrd="0" presId="urn:microsoft.com/office/officeart/2005/8/layout/hierarchy1"/>
    <dgm:cxn modelId="{768C81E2-2BC7-C14F-98FE-F9637C8DC2FC}" type="presParOf" srcId="{E4D325AB-69D3-8040-B0F0-D24660FDA7FD}" destId="{F393AE16-B77C-8C4D-8476-7AAE2829D3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B4531-7B8F-D24B-9C21-484C2989D0D0}">
      <dsp:nvSpPr>
        <dsp:cNvPr id="0" name=""/>
        <dsp:cNvSpPr/>
      </dsp:nvSpPr>
      <dsp:spPr>
        <a:xfrm>
          <a:off x="0" y="929247"/>
          <a:ext cx="2850356" cy="1809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F37E9-B011-9740-AB5A-2E94C7340CED}">
      <dsp:nvSpPr>
        <dsp:cNvPr id="0" name=""/>
        <dsp:cNvSpPr/>
      </dsp:nvSpPr>
      <dsp:spPr>
        <a:xfrm>
          <a:off x="316706" y="1230118"/>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When customers choose the Child-Minding course under the six-week program category, they are taken to a page that includes a brief description of the course, its contents, and its costs. All other six-week courses, including Cooking and Garden Maintenance, follow the same procedure.</a:t>
          </a:r>
        </a:p>
      </dsp:txBody>
      <dsp:txXfrm>
        <a:off x="369718" y="1283130"/>
        <a:ext cx="2744332" cy="1703952"/>
      </dsp:txXfrm>
    </dsp:sp>
    <dsp:sp modelId="{2F1EC48B-3AB3-D547-891C-790CF16ECDC0}">
      <dsp:nvSpPr>
        <dsp:cNvPr id="0" name=""/>
        <dsp:cNvSpPr/>
      </dsp:nvSpPr>
      <dsp:spPr>
        <a:xfrm>
          <a:off x="3483768" y="929247"/>
          <a:ext cx="2850356" cy="1809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78E62-766C-624E-AFAF-B9F06DD6D64D}">
      <dsp:nvSpPr>
        <dsp:cNvPr id="0" name=""/>
        <dsp:cNvSpPr/>
      </dsp:nvSpPr>
      <dsp:spPr>
        <a:xfrm>
          <a:off x="3800475" y="1230118"/>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Users can enter their contact information, select a course of interest, check the course costs, and see any available discounts that have been calculated into the overall cost on the "Fees" page.</a:t>
          </a:r>
        </a:p>
      </dsp:txBody>
      <dsp:txXfrm>
        <a:off x="3853487" y="1283130"/>
        <a:ext cx="2744332" cy="1703952"/>
      </dsp:txXfrm>
    </dsp:sp>
    <dsp:sp modelId="{C81704E3-3E89-9043-ACD6-77DC6F3B5ECB}">
      <dsp:nvSpPr>
        <dsp:cNvPr id="0" name=""/>
        <dsp:cNvSpPr/>
      </dsp:nvSpPr>
      <dsp:spPr>
        <a:xfrm>
          <a:off x="6967537" y="929247"/>
          <a:ext cx="2850356" cy="1809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5C888-623C-0D4D-8B95-1FEB7A55F06F}">
      <dsp:nvSpPr>
        <dsp:cNvPr id="0" name=""/>
        <dsp:cNvSpPr/>
      </dsp:nvSpPr>
      <dsp:spPr>
        <a:xfrm>
          <a:off x="7284243" y="1230118"/>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Lastly, the contact page offers all of Empowering the Nation's pertinent contact details, including our physical locations where people can get in touch with us directly.</a:t>
          </a:r>
        </a:p>
      </dsp:txBody>
      <dsp:txXfrm>
        <a:off x="7337255" y="1283130"/>
        <a:ext cx="2744332" cy="17039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4626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6977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52601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8661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3922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8666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1184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0700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0693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726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10/17/24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8741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10/17/24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9509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red geometric pattern">
            <a:extLst>
              <a:ext uri="{FF2B5EF4-FFF2-40B4-BE49-F238E27FC236}">
                <a16:creationId xmlns:a16="http://schemas.microsoft.com/office/drawing/2014/main" id="{E7CE7EE9-EAA2-329D-F81F-8D3592B66D2F}"/>
              </a:ext>
            </a:extLst>
          </p:cNvPr>
          <p:cNvPicPr>
            <a:picLocks noChangeAspect="1"/>
          </p:cNvPicPr>
          <p:nvPr/>
        </p:nvPicPr>
        <p:blipFill>
          <a:blip r:embed="rId2"/>
          <a:srcRect t="7865" b="7865"/>
          <a:stretch/>
        </p:blipFill>
        <p:spPr>
          <a:xfrm>
            <a:off x="20" y="10"/>
            <a:ext cx="12191980" cy="6857989"/>
          </a:xfrm>
          <a:prstGeom prst="rect">
            <a:avLst/>
          </a:prstGeom>
        </p:spPr>
      </p:pic>
      <p:sp>
        <p:nvSpPr>
          <p:cNvPr id="51" name="Rectangle 50">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1B756-78AE-49CC-68A6-52BF07A6B090}"/>
              </a:ext>
            </a:extLst>
          </p:cNvPr>
          <p:cNvSpPr>
            <a:spLocks noGrp="1"/>
          </p:cNvSpPr>
          <p:nvPr>
            <p:ph type="ctrTitle"/>
          </p:nvPr>
        </p:nvSpPr>
        <p:spPr>
          <a:xfrm>
            <a:off x="2076091" y="2633933"/>
            <a:ext cx="8039818" cy="1643572"/>
          </a:xfrm>
        </p:spPr>
        <p:txBody>
          <a:bodyPr>
            <a:normAutofit/>
          </a:bodyPr>
          <a:lstStyle/>
          <a:p>
            <a:r>
              <a:rPr lang="en-US">
                <a:solidFill>
                  <a:srgbClr val="FFFFFF"/>
                </a:solidFill>
              </a:rPr>
              <a:t>EMPOWERING</a:t>
            </a:r>
            <a:br>
              <a:rPr lang="en-US">
                <a:solidFill>
                  <a:srgbClr val="FFFFFF"/>
                </a:solidFill>
              </a:rPr>
            </a:br>
            <a:r>
              <a:rPr lang="en-US">
                <a:solidFill>
                  <a:srgbClr val="FFFFFF"/>
                </a:solidFill>
              </a:rPr>
              <a:t>THE</a:t>
            </a:r>
            <a:br>
              <a:rPr lang="en-US">
                <a:solidFill>
                  <a:srgbClr val="FFFFFF"/>
                </a:solidFill>
              </a:rPr>
            </a:br>
            <a:r>
              <a:rPr lang="en-US">
                <a:solidFill>
                  <a:srgbClr val="FFFFFF"/>
                </a:solidFill>
              </a:rPr>
              <a:t>NATION</a:t>
            </a:r>
          </a:p>
        </p:txBody>
      </p:sp>
      <p:sp>
        <p:nvSpPr>
          <p:cNvPr id="3" name="Subtitle 2">
            <a:extLst>
              <a:ext uri="{FF2B5EF4-FFF2-40B4-BE49-F238E27FC236}">
                <a16:creationId xmlns:a16="http://schemas.microsoft.com/office/drawing/2014/main" id="{ECFC5758-AA8A-8D33-7F7D-87FC492ED17C}"/>
              </a:ext>
            </a:extLst>
          </p:cNvPr>
          <p:cNvSpPr>
            <a:spLocks noGrp="1"/>
          </p:cNvSpPr>
          <p:nvPr>
            <p:ph type="subTitle" idx="1"/>
          </p:nvPr>
        </p:nvSpPr>
        <p:spPr>
          <a:xfrm>
            <a:off x="1857556" y="5272809"/>
            <a:ext cx="8442384" cy="725018"/>
          </a:xfrm>
        </p:spPr>
        <p:txBody>
          <a:bodyPr>
            <a:normAutofit/>
          </a:bodyPr>
          <a:lstStyle/>
          <a:p>
            <a:r>
              <a:rPr lang="en-US">
                <a:solidFill>
                  <a:srgbClr val="FFFFFF"/>
                </a:solidFill>
              </a:rPr>
              <a:t>GROUP 7 OF GROUP 1</a:t>
            </a:r>
          </a:p>
        </p:txBody>
      </p:sp>
      <p:grpSp>
        <p:nvGrpSpPr>
          <p:cNvPr id="53" name="Group 5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54" name="Rectangle 5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5" name="Straight Connector 5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478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AD823466-AE99-2A50-937C-039CB62410DD}"/>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6814F-8B72-5972-7405-E8ABE57FE63C}"/>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gn="ctr"/>
            <a:r>
              <a:rPr lang="en-US" sz="2800" kern="1200" cap="all" spc="390" baseline="0">
                <a:solidFill>
                  <a:srgbClr val="FFFFFF"/>
                </a:solidFill>
                <a:latin typeface="+mj-lt"/>
                <a:ea typeface="+mj-ea"/>
                <a:cs typeface="+mj-cs"/>
              </a:rPr>
              <a:t>EMPOWERING THE NATION</a:t>
            </a:r>
            <a:br>
              <a:rPr lang="en-US" sz="2800" kern="1200" cap="all" spc="390" baseline="0">
                <a:solidFill>
                  <a:srgbClr val="FFFFFF"/>
                </a:solidFill>
                <a:latin typeface="+mj-lt"/>
                <a:ea typeface="+mj-ea"/>
                <a:cs typeface="+mj-cs"/>
              </a:rPr>
            </a:br>
            <a:r>
              <a:rPr lang="en-US" sz="2800" kern="1200" cap="all" spc="390" baseline="0">
                <a:solidFill>
                  <a:srgbClr val="FFFFFF"/>
                </a:solidFill>
                <a:latin typeface="+mj-lt"/>
                <a:ea typeface="+mj-ea"/>
                <a:cs typeface="+mj-cs"/>
              </a:rPr>
              <a:t>LANDSCAPING PAGE</a:t>
            </a:r>
          </a:p>
        </p:txBody>
      </p:sp>
      <p:grpSp>
        <p:nvGrpSpPr>
          <p:cNvPr id="21" name="Group 2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2" name="Rectangle 2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276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shot of a light bulb with a brain&#10;&#10;Description automatically generated">
            <a:extLst>
              <a:ext uri="{FF2B5EF4-FFF2-40B4-BE49-F238E27FC236}">
                <a16:creationId xmlns:a16="http://schemas.microsoft.com/office/drawing/2014/main" id="{EA9F764A-2BCD-6570-F35F-33C7B552DD98}"/>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6DC9D-0DC4-8EF2-708B-0BAD1C80D025}"/>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gn="ctr"/>
            <a:r>
              <a:rPr lang="en-US" sz="2800" kern="1200" cap="all" spc="390" baseline="0">
                <a:solidFill>
                  <a:srgbClr val="FFFFFF"/>
                </a:solidFill>
                <a:latin typeface="+mj-lt"/>
                <a:ea typeface="+mj-ea"/>
                <a:cs typeface="+mj-cs"/>
              </a:rPr>
              <a:t>EMPOWERING THE NATION</a:t>
            </a:r>
            <a:br>
              <a:rPr lang="en-US" sz="2800" kern="1200" cap="all" spc="390" baseline="0">
                <a:solidFill>
                  <a:srgbClr val="FFFFFF"/>
                </a:solidFill>
                <a:latin typeface="+mj-lt"/>
                <a:ea typeface="+mj-ea"/>
                <a:cs typeface="+mj-cs"/>
              </a:rPr>
            </a:br>
            <a:r>
              <a:rPr lang="en-US" sz="2800" kern="1200" cap="all" spc="390" baseline="0">
                <a:solidFill>
                  <a:srgbClr val="FFFFFF"/>
                </a:solidFill>
                <a:latin typeface="+mj-lt"/>
                <a:ea typeface="+mj-ea"/>
                <a:cs typeface="+mj-cs"/>
              </a:rPr>
              <a:t>LIFE SKILLS PAGE</a:t>
            </a:r>
          </a:p>
        </p:txBody>
      </p:sp>
      <p:grpSp>
        <p:nvGrpSpPr>
          <p:cNvPr id="21" name="Group 2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2" name="Rectangle 2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271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7" name="Rectangle 26">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1" name="Rectangle 30">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D678D27-AAD4-8420-17BA-7AFB6C8F2E1D}"/>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33" name="Rectangle 32">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FA69D-FC40-B176-FCD2-1EA0447B39A6}"/>
              </a:ext>
            </a:extLst>
          </p:cNvPr>
          <p:cNvSpPr>
            <a:spLocks noGrp="1"/>
          </p:cNvSpPr>
          <p:nvPr>
            <p:ph type="title"/>
          </p:nvPr>
        </p:nvSpPr>
        <p:spPr>
          <a:xfrm>
            <a:off x="2541410" y="2971801"/>
            <a:ext cx="7272408" cy="2646795"/>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 </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SIX-WEEK COURSE PAGE</a:t>
            </a:r>
          </a:p>
        </p:txBody>
      </p:sp>
      <p:grpSp>
        <p:nvGrpSpPr>
          <p:cNvPr id="35" name="Group 34">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36" name="Rectangle 35">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6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4" name="Rectangle 2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8" name="Rectangle 27">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A screenshot of a computer&#10;&#10;Description automatically generated">
            <a:extLst>
              <a:ext uri="{FF2B5EF4-FFF2-40B4-BE49-F238E27FC236}">
                <a16:creationId xmlns:a16="http://schemas.microsoft.com/office/drawing/2014/main" id="{5419C2CE-E763-9DD3-9AC0-9867065BF8BA}"/>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30" name="Rectangle 29">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5CF0F-C2F8-B990-EF29-89CB4D6ADA87}"/>
              </a:ext>
            </a:extLst>
          </p:cNvPr>
          <p:cNvSpPr>
            <a:spLocks noGrp="1"/>
          </p:cNvSpPr>
          <p:nvPr>
            <p:ph type="title"/>
          </p:nvPr>
        </p:nvSpPr>
        <p:spPr>
          <a:xfrm>
            <a:off x="2459795" y="2730202"/>
            <a:ext cx="7272408" cy="2646795"/>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CHILD MINDING PAGE</a:t>
            </a:r>
          </a:p>
        </p:txBody>
      </p:sp>
      <p:grpSp>
        <p:nvGrpSpPr>
          <p:cNvPr id="32" name="Group 31">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33" name="Rectangle 32">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996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8A71E46-418E-20AD-95A2-3F8B7261A94B}"/>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E1076-69BA-0F18-82C7-15C66C968E50}"/>
              </a:ext>
            </a:extLst>
          </p:cNvPr>
          <p:cNvSpPr>
            <a:spLocks noGrp="1"/>
          </p:cNvSpPr>
          <p:nvPr>
            <p:ph type="title"/>
          </p:nvPr>
        </p:nvSpPr>
        <p:spPr>
          <a:xfrm>
            <a:off x="1148414" y="5181907"/>
            <a:ext cx="10058399" cy="962026"/>
          </a:xfrm>
        </p:spPr>
        <p:txBody>
          <a:bodyPr vert="horz" lIns="91440" tIns="45720" rIns="91440" bIns="45720" rtlCol="0" anchor="b">
            <a:normAutofit/>
          </a:bodyPr>
          <a:lstStyle/>
          <a:p>
            <a:pPr algn="ctr">
              <a:lnSpc>
                <a:spcPct val="100000"/>
              </a:lnSpc>
            </a:pP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COOKING PAGE</a:t>
            </a:r>
          </a:p>
        </p:txBody>
      </p:sp>
    </p:spTree>
    <p:extLst>
      <p:ext uri="{BB962C8B-B14F-4D97-AF65-F5344CB8AC3E}">
        <p14:creationId xmlns:p14="http://schemas.microsoft.com/office/powerpoint/2010/main" val="2507337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4" name="Rectangle 2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8" name="Rectangle 27">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A person cutting a garden&#10;&#10;Description automatically generated">
            <a:extLst>
              <a:ext uri="{FF2B5EF4-FFF2-40B4-BE49-F238E27FC236}">
                <a16:creationId xmlns:a16="http://schemas.microsoft.com/office/drawing/2014/main" id="{D25E28FC-74D2-B9E0-A478-27ADBD53F3EA}"/>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30" name="Rectangle 29">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894C6-A876-64B2-6FEF-B53A58752326}"/>
              </a:ext>
            </a:extLst>
          </p:cNvPr>
          <p:cNvSpPr>
            <a:spLocks noGrp="1"/>
          </p:cNvSpPr>
          <p:nvPr>
            <p:ph type="title"/>
          </p:nvPr>
        </p:nvSpPr>
        <p:spPr>
          <a:xfrm>
            <a:off x="2459795" y="3429000"/>
            <a:ext cx="7272408" cy="2646795"/>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GARDEN MAINTENANCE PAGE</a:t>
            </a:r>
          </a:p>
        </p:txBody>
      </p:sp>
      <p:grpSp>
        <p:nvGrpSpPr>
          <p:cNvPr id="32" name="Group 31">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33" name="Rectangle 32">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981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7A295E6-0015-6085-82B1-3CA82EB268D6}"/>
              </a:ext>
            </a:extLst>
          </p:cNvPr>
          <p:cNvPicPr>
            <a:picLocks noGrp="1" noChangeAspect="1"/>
          </p:cNvPicPr>
          <p:nvPr>
            <p:ph idx="1"/>
          </p:nvPr>
        </p:nvPicPr>
        <p:blipFill>
          <a:blip r:embed="rId2"/>
          <a:srcRect b="10000"/>
          <a:stretch/>
        </p:blipFill>
        <p:spPr>
          <a:xfrm>
            <a:off x="20" y="10"/>
            <a:ext cx="12191980" cy="6857989"/>
          </a:xfrm>
          <a:prstGeom prst="rect">
            <a:avLst/>
          </a:prstGeom>
        </p:spPr>
      </p:pic>
      <p:sp>
        <p:nvSpPr>
          <p:cNvPr id="19" name="Rectangle 18">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A287C-DE14-4743-D7AD-8AAE4CFC901B}"/>
              </a:ext>
            </a:extLst>
          </p:cNvPr>
          <p:cNvSpPr>
            <a:spLocks noGrp="1"/>
          </p:cNvSpPr>
          <p:nvPr>
            <p:ph type="title"/>
          </p:nvPr>
        </p:nvSpPr>
        <p:spPr>
          <a:xfrm>
            <a:off x="4931586" y="2971966"/>
            <a:ext cx="8039818" cy="1643572"/>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PERSONAL DETAILS, FEES AND COURSE SELECTION PAGE</a:t>
            </a:r>
          </a:p>
        </p:txBody>
      </p:sp>
      <p:grpSp>
        <p:nvGrpSpPr>
          <p:cNvPr id="21" name="Group 20">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22" name="Rectangle 21">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746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9B0CC45-611C-5E9B-200D-34BA7421969D}"/>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7E7B7-1901-D5B9-9E32-F38EF87F4A4D}"/>
              </a:ext>
            </a:extLst>
          </p:cNvPr>
          <p:cNvSpPr>
            <a:spLocks noGrp="1"/>
          </p:cNvSpPr>
          <p:nvPr>
            <p:ph type="title"/>
          </p:nvPr>
        </p:nvSpPr>
        <p:spPr>
          <a:xfrm>
            <a:off x="1066797" y="1333511"/>
            <a:ext cx="10058399" cy="962026"/>
          </a:xfrm>
        </p:spPr>
        <p:txBody>
          <a:bodyPr vert="horz" lIns="91440" tIns="45720" rIns="91440" bIns="45720" rtlCol="0" anchor="b">
            <a:normAutofit/>
          </a:bodyPr>
          <a:lstStyle/>
          <a:p>
            <a:pPr algn="ctr">
              <a:lnSpc>
                <a:spcPct val="100000"/>
              </a:lnSpc>
            </a:pP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CONTACT US AND LOCATIONS</a:t>
            </a:r>
          </a:p>
        </p:txBody>
      </p:sp>
    </p:spTree>
    <p:extLst>
      <p:ext uri="{BB962C8B-B14F-4D97-AF65-F5344CB8AC3E}">
        <p14:creationId xmlns:p14="http://schemas.microsoft.com/office/powerpoint/2010/main" val="8660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2C519-D4CF-58AE-5505-760A7DAEC968}"/>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EMPOWERING THE NATION</a:t>
            </a:r>
            <a:br>
              <a:rPr lang="en-US" sz="2800" kern="1200" cap="all" spc="390" baseline="0" dirty="0">
                <a:solidFill>
                  <a:schemeClr val="tx2"/>
                </a:solidFill>
                <a:latin typeface="+mj-lt"/>
                <a:ea typeface="+mj-ea"/>
                <a:cs typeface="+mj-cs"/>
              </a:rPr>
            </a:br>
            <a:r>
              <a:rPr lang="en-US" sz="2800" kern="1200" cap="all" spc="390" baseline="0" dirty="0">
                <a:solidFill>
                  <a:schemeClr val="tx2"/>
                </a:solidFill>
                <a:latin typeface="+mj-lt"/>
                <a:ea typeface="+mj-ea"/>
                <a:cs typeface="+mj-cs"/>
              </a:rPr>
              <a:t>APP LOGIN SCREEN</a:t>
            </a:r>
          </a:p>
        </p:txBody>
      </p:sp>
      <p:pic>
        <p:nvPicPr>
          <p:cNvPr id="5" name="Content Placeholder 4" descr="A screenshot of a login form&#10;&#10;Description automatically generated">
            <a:extLst>
              <a:ext uri="{FF2B5EF4-FFF2-40B4-BE49-F238E27FC236}">
                <a16:creationId xmlns:a16="http://schemas.microsoft.com/office/drawing/2014/main" id="{7C737344-5819-7548-A845-F8E163D92219}"/>
              </a:ext>
            </a:extLst>
          </p:cNvPr>
          <p:cNvPicPr>
            <a:picLocks noGrp="1" noChangeAspect="1"/>
          </p:cNvPicPr>
          <p:nvPr>
            <p:ph idx="1"/>
          </p:nvPr>
        </p:nvPicPr>
        <p:blipFill>
          <a:blip r:embed="rId2"/>
          <a:stretch>
            <a:fillRect/>
          </a:stretch>
        </p:blipFill>
        <p:spPr>
          <a:xfrm>
            <a:off x="6062222" y="1398646"/>
            <a:ext cx="5439657" cy="407974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390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07296-C6BE-AF2D-76F2-A526FAF10561}"/>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WELCOME/HOME SCREEN</a:t>
            </a:r>
          </a:p>
        </p:txBody>
      </p:sp>
      <p:pic>
        <p:nvPicPr>
          <p:cNvPr id="5" name="Content Placeholder 4" descr="A screenshot of a cellphone&#10;&#10;Description automatically generated">
            <a:extLst>
              <a:ext uri="{FF2B5EF4-FFF2-40B4-BE49-F238E27FC236}">
                <a16:creationId xmlns:a16="http://schemas.microsoft.com/office/drawing/2014/main" id="{B6549C85-D29C-3270-0E4E-4AB3C65447DB}"/>
              </a:ext>
            </a:extLst>
          </p:cNvPr>
          <p:cNvPicPr>
            <a:picLocks noGrp="1" noChangeAspect="1"/>
          </p:cNvPicPr>
          <p:nvPr>
            <p:ph idx="1"/>
          </p:nvPr>
        </p:nvPicPr>
        <p:blipFill>
          <a:blip r:embed="rId2"/>
          <a:stretch>
            <a:fillRect/>
          </a:stretch>
        </p:blipFill>
        <p:spPr>
          <a:xfrm>
            <a:off x="6062222" y="1466641"/>
            <a:ext cx="5439657" cy="394375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1765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and black logo&#10;&#10;Description automatically generated">
            <a:extLst>
              <a:ext uri="{FF2B5EF4-FFF2-40B4-BE49-F238E27FC236}">
                <a16:creationId xmlns:a16="http://schemas.microsoft.com/office/drawing/2014/main" id="{1F923086-EA5C-F7B8-0334-154030398EA4}"/>
              </a:ext>
            </a:extLst>
          </p:cNvPr>
          <p:cNvPicPr>
            <a:picLocks noChangeAspect="1"/>
          </p:cNvPicPr>
          <p:nvPr/>
        </p:nvPicPr>
        <p:blipFill>
          <a:blip r:embed="rId2">
            <a:alphaModFix amt="40000"/>
          </a:blip>
          <a:srcRect t="25635" b="18019"/>
          <a:stretch/>
        </p:blipFill>
        <p:spPr>
          <a:xfrm>
            <a:off x="20" y="10"/>
            <a:ext cx="12191979" cy="6869638"/>
          </a:xfrm>
          <a:prstGeom prst="rect">
            <a:avLst/>
          </a:prstGeom>
        </p:spPr>
      </p:pic>
      <p:sp>
        <p:nvSpPr>
          <p:cNvPr id="2" name="Title 1">
            <a:extLst>
              <a:ext uri="{FF2B5EF4-FFF2-40B4-BE49-F238E27FC236}">
                <a16:creationId xmlns:a16="http://schemas.microsoft.com/office/drawing/2014/main" id="{18A93292-8CDD-A0C4-314C-EDBE77293C4D}"/>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DEVELOPER</a:t>
            </a:r>
          </a:p>
        </p:txBody>
      </p:sp>
      <p:sp>
        <p:nvSpPr>
          <p:cNvPr id="3" name="Content Placeholder 2">
            <a:extLst>
              <a:ext uri="{FF2B5EF4-FFF2-40B4-BE49-F238E27FC236}">
                <a16:creationId xmlns:a16="http://schemas.microsoft.com/office/drawing/2014/main" id="{0777BC2C-9758-785F-348F-3D9AE135E8EB}"/>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Kutlwano Baloyi </a:t>
            </a:r>
          </a:p>
          <a:p>
            <a:pPr algn="ctr"/>
            <a:r>
              <a:rPr lang="en-US" dirty="0">
                <a:solidFill>
                  <a:schemeClr val="tx1"/>
                </a:solidFill>
              </a:rPr>
              <a:t>Who oversees the presentation, is the spokesperson and developer on all endeavors regarding the both the coding and CSS of the Empowering The Nation website and mobile app.</a:t>
            </a:r>
          </a:p>
        </p:txBody>
      </p:sp>
      <p:grpSp>
        <p:nvGrpSpPr>
          <p:cNvPr id="26" name="Group 2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7" name="Rectangle 2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418535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4F72C-CA3C-1A82-3621-0B9AF54475B6}"/>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lnSpc>
                <a:spcPct val="100000"/>
              </a:lnSpc>
            </a:pP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SIX WEEKS COURSES SCREEN</a:t>
            </a:r>
          </a:p>
        </p:txBody>
      </p:sp>
      <p:pic>
        <p:nvPicPr>
          <p:cNvPr id="5" name="Content Placeholder 4" descr="A screen shot of a cellphone&#10;&#10;Description automatically generated">
            <a:extLst>
              <a:ext uri="{FF2B5EF4-FFF2-40B4-BE49-F238E27FC236}">
                <a16:creationId xmlns:a16="http://schemas.microsoft.com/office/drawing/2014/main" id="{2B806700-308D-F3EE-213A-9542D50C053D}"/>
              </a:ext>
            </a:extLst>
          </p:cNvPr>
          <p:cNvPicPr>
            <a:picLocks noGrp="1" noChangeAspect="1"/>
          </p:cNvPicPr>
          <p:nvPr>
            <p:ph idx="1"/>
          </p:nvPr>
        </p:nvPicPr>
        <p:blipFill>
          <a:blip r:embed="rId2"/>
          <a:stretch>
            <a:fillRect/>
          </a:stretch>
        </p:blipFill>
        <p:spPr>
          <a:xfrm>
            <a:off x="6062222" y="1473442"/>
            <a:ext cx="5439657" cy="3930151"/>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0470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F7861-CD27-F098-0A25-A547B934E7F7}"/>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CHILD MINDING SCREEN</a:t>
            </a:r>
          </a:p>
        </p:txBody>
      </p:sp>
      <p:pic>
        <p:nvPicPr>
          <p:cNvPr id="5" name="Content Placeholder 4" descr="A screenshot of a card&#10;&#10;Description automatically generated">
            <a:extLst>
              <a:ext uri="{FF2B5EF4-FFF2-40B4-BE49-F238E27FC236}">
                <a16:creationId xmlns:a16="http://schemas.microsoft.com/office/drawing/2014/main" id="{24AF3F63-397C-6B42-B24D-E21A0E10AEDF}"/>
              </a:ext>
            </a:extLst>
          </p:cNvPr>
          <p:cNvPicPr>
            <a:picLocks noGrp="1" noChangeAspect="1"/>
          </p:cNvPicPr>
          <p:nvPr>
            <p:ph idx="1"/>
          </p:nvPr>
        </p:nvPicPr>
        <p:blipFill>
          <a:blip r:embed="rId2"/>
          <a:stretch>
            <a:fillRect/>
          </a:stretch>
        </p:blipFill>
        <p:spPr>
          <a:xfrm>
            <a:off x="6062222" y="1439444"/>
            <a:ext cx="5439657" cy="3998148"/>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88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B45C3-01BD-E0A4-143B-010B443276B0}"/>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COOKING SCREEN</a:t>
            </a:r>
          </a:p>
        </p:txBody>
      </p:sp>
      <p:pic>
        <p:nvPicPr>
          <p:cNvPr id="5" name="Content Placeholder 4" descr="A paper with text and a menu&#10;&#10;Description automatically generated with medium confidence">
            <a:extLst>
              <a:ext uri="{FF2B5EF4-FFF2-40B4-BE49-F238E27FC236}">
                <a16:creationId xmlns:a16="http://schemas.microsoft.com/office/drawing/2014/main" id="{353A25A1-07CF-6968-A043-5F89C17E970F}"/>
              </a:ext>
            </a:extLst>
          </p:cNvPr>
          <p:cNvPicPr>
            <a:picLocks noGrp="1" noChangeAspect="1"/>
          </p:cNvPicPr>
          <p:nvPr>
            <p:ph idx="1"/>
          </p:nvPr>
        </p:nvPicPr>
        <p:blipFill>
          <a:blip r:embed="rId2"/>
          <a:stretch>
            <a:fillRect/>
          </a:stretch>
        </p:blipFill>
        <p:spPr>
          <a:xfrm>
            <a:off x="6062222" y="1480241"/>
            <a:ext cx="5439657" cy="391655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9155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D7022-CABA-D367-DEC5-39CAAE9C2CB6}"/>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lnSpc>
                <a:spcPct val="100000"/>
              </a:lnSpc>
            </a:pP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GARDEN MAINTENANCE SCREEN</a:t>
            </a:r>
          </a:p>
        </p:txBody>
      </p:sp>
      <p:pic>
        <p:nvPicPr>
          <p:cNvPr id="5" name="Content Placeholder 4" descr="A screen shot of a paper&#10;&#10;Description automatically generated">
            <a:extLst>
              <a:ext uri="{FF2B5EF4-FFF2-40B4-BE49-F238E27FC236}">
                <a16:creationId xmlns:a16="http://schemas.microsoft.com/office/drawing/2014/main" id="{BB3AD30D-97AF-13FC-177F-BB8B129BB734}"/>
              </a:ext>
            </a:extLst>
          </p:cNvPr>
          <p:cNvPicPr>
            <a:picLocks noGrp="1" noChangeAspect="1"/>
          </p:cNvPicPr>
          <p:nvPr>
            <p:ph idx="1"/>
          </p:nvPr>
        </p:nvPicPr>
        <p:blipFill>
          <a:blip r:embed="rId2"/>
          <a:stretch>
            <a:fillRect/>
          </a:stretch>
        </p:blipFill>
        <p:spPr>
          <a:xfrm>
            <a:off x="6062222" y="1514239"/>
            <a:ext cx="5439657" cy="3848557"/>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86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E226D-5EA1-58CD-8501-6690B0654621}"/>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lnSpc>
                <a:spcPct val="100000"/>
              </a:lnSpc>
            </a:pP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SIX MONTH COURSES SCREEN</a:t>
            </a:r>
          </a:p>
        </p:txBody>
      </p:sp>
      <p:pic>
        <p:nvPicPr>
          <p:cNvPr id="5" name="Content Placeholder 4" descr="A screen shot of a website&#10;&#10;Description automatically generated">
            <a:extLst>
              <a:ext uri="{FF2B5EF4-FFF2-40B4-BE49-F238E27FC236}">
                <a16:creationId xmlns:a16="http://schemas.microsoft.com/office/drawing/2014/main" id="{3B781777-1D20-5387-22AA-356ED0E8A0D7}"/>
              </a:ext>
            </a:extLst>
          </p:cNvPr>
          <p:cNvPicPr>
            <a:picLocks noGrp="1" noChangeAspect="1"/>
          </p:cNvPicPr>
          <p:nvPr>
            <p:ph idx="1"/>
          </p:nvPr>
        </p:nvPicPr>
        <p:blipFill>
          <a:blip r:embed="rId2"/>
          <a:stretch>
            <a:fillRect/>
          </a:stretch>
        </p:blipFill>
        <p:spPr>
          <a:xfrm>
            <a:off x="6062222" y="1514239"/>
            <a:ext cx="5439657" cy="3848557"/>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319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0356B-004C-7D7F-24FF-E234B4238CAF}"/>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FIRST AID SCREEN</a:t>
            </a:r>
          </a:p>
        </p:txBody>
      </p:sp>
      <p:pic>
        <p:nvPicPr>
          <p:cNvPr id="5" name="Content Placeholder 4" descr="A screenshot of a document&#10;&#10;Description automatically generated">
            <a:extLst>
              <a:ext uri="{FF2B5EF4-FFF2-40B4-BE49-F238E27FC236}">
                <a16:creationId xmlns:a16="http://schemas.microsoft.com/office/drawing/2014/main" id="{6F8E6208-D8E5-E330-C9D3-B9DEE6E8AB86}"/>
              </a:ext>
            </a:extLst>
          </p:cNvPr>
          <p:cNvPicPr>
            <a:picLocks noGrp="1" noChangeAspect="1"/>
          </p:cNvPicPr>
          <p:nvPr>
            <p:ph idx="1"/>
          </p:nvPr>
        </p:nvPicPr>
        <p:blipFill>
          <a:blip r:embed="rId2"/>
          <a:stretch>
            <a:fillRect/>
          </a:stretch>
        </p:blipFill>
        <p:spPr>
          <a:xfrm>
            <a:off x="6062222" y="1521039"/>
            <a:ext cx="5439657" cy="3834958"/>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696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47A9B-15E1-2367-3BCB-28CC2B0CE7AC}"/>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SEWING SCREEN</a:t>
            </a:r>
          </a:p>
        </p:txBody>
      </p:sp>
      <p:pic>
        <p:nvPicPr>
          <p:cNvPr id="5" name="Content Placeholder 4" descr="A screen shot of a sewing machine&#10;&#10;Description automatically generated">
            <a:extLst>
              <a:ext uri="{FF2B5EF4-FFF2-40B4-BE49-F238E27FC236}">
                <a16:creationId xmlns:a16="http://schemas.microsoft.com/office/drawing/2014/main" id="{8CE606C1-D854-DDF1-2628-6A1B677A2DD6}"/>
              </a:ext>
            </a:extLst>
          </p:cNvPr>
          <p:cNvPicPr>
            <a:picLocks noGrp="1" noChangeAspect="1"/>
          </p:cNvPicPr>
          <p:nvPr>
            <p:ph idx="1"/>
          </p:nvPr>
        </p:nvPicPr>
        <p:blipFill>
          <a:blip r:embed="rId2"/>
          <a:stretch>
            <a:fillRect/>
          </a:stretch>
        </p:blipFill>
        <p:spPr>
          <a:xfrm>
            <a:off x="6062222" y="1548236"/>
            <a:ext cx="5439657" cy="378056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99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1FFA1-5F07-0E48-4872-97E237601572}"/>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LANDSCAPING SCREEN</a:t>
            </a:r>
          </a:p>
        </p:txBody>
      </p:sp>
      <p:pic>
        <p:nvPicPr>
          <p:cNvPr id="5" name="Content Placeholder 4" descr="A screenshot of a screen shot of a landscape&#10;&#10;Description automatically generated">
            <a:extLst>
              <a:ext uri="{FF2B5EF4-FFF2-40B4-BE49-F238E27FC236}">
                <a16:creationId xmlns:a16="http://schemas.microsoft.com/office/drawing/2014/main" id="{8C5ABCCD-0213-2F37-5067-59AC387B9358}"/>
              </a:ext>
            </a:extLst>
          </p:cNvPr>
          <p:cNvPicPr>
            <a:picLocks noGrp="1" noChangeAspect="1"/>
          </p:cNvPicPr>
          <p:nvPr>
            <p:ph idx="1"/>
          </p:nvPr>
        </p:nvPicPr>
        <p:blipFill>
          <a:blip r:embed="rId2"/>
          <a:stretch>
            <a:fillRect/>
          </a:stretch>
        </p:blipFill>
        <p:spPr>
          <a:xfrm>
            <a:off x="6062222" y="1514239"/>
            <a:ext cx="5439657" cy="3848557"/>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550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8A636-6C44-04CA-816B-0A4F5B69C70A}"/>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LIFE SKILLS SCREEN</a:t>
            </a:r>
          </a:p>
        </p:txBody>
      </p:sp>
      <p:pic>
        <p:nvPicPr>
          <p:cNvPr id="5" name="Content Placeholder 4" descr="A screenshot of a cell phone&#10;&#10;Description automatically generated">
            <a:extLst>
              <a:ext uri="{FF2B5EF4-FFF2-40B4-BE49-F238E27FC236}">
                <a16:creationId xmlns:a16="http://schemas.microsoft.com/office/drawing/2014/main" id="{E4E40589-95A1-F832-5042-AABB7786EDF9}"/>
              </a:ext>
            </a:extLst>
          </p:cNvPr>
          <p:cNvPicPr>
            <a:picLocks noGrp="1" noChangeAspect="1"/>
          </p:cNvPicPr>
          <p:nvPr>
            <p:ph idx="1"/>
          </p:nvPr>
        </p:nvPicPr>
        <p:blipFill>
          <a:blip r:embed="rId2"/>
          <a:stretch>
            <a:fillRect/>
          </a:stretch>
        </p:blipFill>
        <p:spPr>
          <a:xfrm>
            <a:off x="6062222" y="1575436"/>
            <a:ext cx="5439657" cy="3726164"/>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9081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66D48-76F9-FA7C-F5CF-49C08652EF70}"/>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EMPOWERING THE NATION</a:t>
            </a:r>
            <a:br>
              <a:rPr lang="en-US" sz="2800" kern="1200" cap="all" spc="390" baseline="0" dirty="0">
                <a:solidFill>
                  <a:schemeClr val="tx2"/>
                </a:solidFill>
                <a:latin typeface="+mj-lt"/>
                <a:ea typeface="+mj-ea"/>
                <a:cs typeface="+mj-cs"/>
              </a:rPr>
            </a:br>
            <a:r>
              <a:rPr lang="en-US" sz="2800" kern="1200" cap="all" spc="390" baseline="0" dirty="0">
                <a:solidFill>
                  <a:schemeClr val="tx2"/>
                </a:solidFill>
                <a:latin typeface="+mj-lt"/>
                <a:ea typeface="+mj-ea"/>
                <a:cs typeface="+mj-cs"/>
              </a:rPr>
              <a:t>CONTACT US SCREEN</a:t>
            </a:r>
          </a:p>
        </p:txBody>
      </p:sp>
      <p:pic>
        <p:nvPicPr>
          <p:cNvPr id="5" name="Content Placeholder 4" descr="A screenshot of a contact us&#10;&#10;Description automatically generated">
            <a:extLst>
              <a:ext uri="{FF2B5EF4-FFF2-40B4-BE49-F238E27FC236}">
                <a16:creationId xmlns:a16="http://schemas.microsoft.com/office/drawing/2014/main" id="{6B987655-EC76-17BE-6BF8-5D4757D0F3B5}"/>
              </a:ext>
            </a:extLst>
          </p:cNvPr>
          <p:cNvPicPr>
            <a:picLocks noGrp="1" noChangeAspect="1"/>
          </p:cNvPicPr>
          <p:nvPr>
            <p:ph idx="1"/>
          </p:nvPr>
        </p:nvPicPr>
        <p:blipFill>
          <a:blip r:embed="rId2"/>
          <a:stretch>
            <a:fillRect/>
          </a:stretch>
        </p:blipFill>
        <p:spPr>
          <a:xfrm>
            <a:off x="6062222" y="1548236"/>
            <a:ext cx="5439657" cy="378056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625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42" name="Rectangle 4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3" name="Straight Connector 4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taking a selfie&#10;&#10;Description automatically generated">
            <a:extLst>
              <a:ext uri="{FF2B5EF4-FFF2-40B4-BE49-F238E27FC236}">
                <a16:creationId xmlns:a16="http://schemas.microsoft.com/office/drawing/2014/main" id="{59C96F82-A309-B6C7-46C9-D5F96E1F70CA}"/>
              </a:ext>
            </a:extLst>
          </p:cNvPr>
          <p:cNvPicPr>
            <a:picLocks noGrp="1" noChangeAspect="1"/>
          </p:cNvPicPr>
          <p:nvPr>
            <p:ph idx="1"/>
          </p:nvPr>
        </p:nvPicPr>
        <p:blipFill>
          <a:blip r:embed="rId2"/>
          <a:srcRect t="42406" b="15406"/>
          <a:stretch/>
        </p:blipFill>
        <p:spPr>
          <a:xfrm>
            <a:off x="20" y="10"/>
            <a:ext cx="12191980" cy="6857989"/>
          </a:xfrm>
          <a:prstGeom prst="rect">
            <a:avLst/>
          </a:prstGeom>
        </p:spPr>
      </p:pic>
      <p:sp>
        <p:nvSpPr>
          <p:cNvPr id="48" name="Rectangle 47">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633CA-DBD8-E9D0-02C1-6BDF81A5BD1D}"/>
              </a:ext>
            </a:extLst>
          </p:cNvPr>
          <p:cNvSpPr>
            <a:spLocks noGrp="1"/>
          </p:cNvSpPr>
          <p:nvPr>
            <p:ph type="title"/>
          </p:nvPr>
        </p:nvSpPr>
        <p:spPr>
          <a:xfrm>
            <a:off x="2076091" y="2633933"/>
            <a:ext cx="8039818" cy="1643572"/>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DEVELOPER</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Kutlwano Baloyi ST10249714</a:t>
            </a:r>
          </a:p>
        </p:txBody>
      </p:sp>
      <p:grpSp>
        <p:nvGrpSpPr>
          <p:cNvPr id="50" name="Group 49">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51" name="Rectangle 50">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2" name="Straight Connector 51">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8279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614421"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C26C0-1CFF-1363-095B-BAFB92E7542E}"/>
              </a:ext>
            </a:extLst>
          </p:cNvPr>
          <p:cNvSpPr>
            <a:spLocks noGrp="1"/>
          </p:cNvSpPr>
          <p:nvPr>
            <p:ph type="title"/>
          </p:nvPr>
        </p:nvSpPr>
        <p:spPr>
          <a:xfrm>
            <a:off x="1082340" y="1066800"/>
            <a:ext cx="3931320" cy="2267193"/>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EMPOWERING THE NATION</a:t>
            </a:r>
            <a:br>
              <a:rPr lang="en-US" sz="2800" kern="1200" cap="all" spc="390" baseline="0">
                <a:solidFill>
                  <a:schemeClr val="tx2"/>
                </a:solidFill>
                <a:latin typeface="+mj-lt"/>
                <a:ea typeface="+mj-ea"/>
                <a:cs typeface="+mj-cs"/>
              </a:rPr>
            </a:br>
            <a:r>
              <a:rPr lang="en-US" sz="2800" kern="1200" cap="all" spc="390" baseline="0">
                <a:solidFill>
                  <a:schemeClr val="tx2"/>
                </a:solidFill>
                <a:latin typeface="+mj-lt"/>
                <a:ea typeface="+mj-ea"/>
                <a:cs typeface="+mj-cs"/>
              </a:rPr>
              <a:t>USER DETAILS PAGE</a:t>
            </a:r>
          </a:p>
        </p:txBody>
      </p:sp>
      <p:pic>
        <p:nvPicPr>
          <p:cNvPr id="5" name="Content Placeholder 4" descr="A screenshot of a phone&#10;&#10;Description automatically generated">
            <a:extLst>
              <a:ext uri="{FF2B5EF4-FFF2-40B4-BE49-F238E27FC236}">
                <a16:creationId xmlns:a16="http://schemas.microsoft.com/office/drawing/2014/main" id="{3B540CC7-E0D6-ED7E-D934-701B2D8381F6}"/>
              </a:ext>
            </a:extLst>
          </p:cNvPr>
          <p:cNvPicPr>
            <a:picLocks noGrp="1" noChangeAspect="1"/>
          </p:cNvPicPr>
          <p:nvPr>
            <p:ph idx="1"/>
          </p:nvPr>
        </p:nvPicPr>
        <p:blipFill>
          <a:blip r:embed="rId2"/>
          <a:stretch>
            <a:fillRect/>
          </a:stretch>
        </p:blipFill>
        <p:spPr>
          <a:xfrm>
            <a:off x="6062222" y="1466641"/>
            <a:ext cx="5439657" cy="3943753"/>
          </a:xfrm>
          <a:prstGeom prst="rect">
            <a:avLst/>
          </a:prstGeom>
        </p:spPr>
      </p:pic>
      <p:grpSp>
        <p:nvGrpSpPr>
          <p:cNvPr id="21" name="Group 20">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3871114"/>
            <a:ext cx="867485" cy="115439"/>
            <a:chOff x="8910933" y="1861308"/>
            <a:chExt cx="867485" cy="115439"/>
          </a:xfrm>
        </p:grpSpPr>
        <p:sp>
          <p:nvSpPr>
            <p:cNvPr id="22" name="Rectangle 21">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2002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76D64-AEE4-2AA7-EA64-E5B1B5594050}"/>
              </a:ext>
            </a:extLst>
          </p:cNvPr>
          <p:cNvSpPr>
            <a:spLocks noGrp="1"/>
          </p:cNvSpPr>
          <p:nvPr>
            <p:ph type="title"/>
          </p:nvPr>
        </p:nvSpPr>
        <p:spPr>
          <a:xfrm>
            <a:off x="1028700" y="723901"/>
            <a:ext cx="5836920" cy="1288884"/>
          </a:xfrm>
        </p:spPr>
        <p:txBody>
          <a:bodyPr anchor="b">
            <a:normAutofit/>
          </a:bodyPr>
          <a:lstStyle/>
          <a:p>
            <a:pPr algn="ctr"/>
            <a:r>
              <a:rPr lang="en-US" dirty="0"/>
              <a:t>Speech</a:t>
            </a:r>
          </a:p>
        </p:txBody>
      </p:sp>
      <p:sp>
        <p:nvSpPr>
          <p:cNvPr id="3" name="Content Placeholder 2">
            <a:extLst>
              <a:ext uri="{FF2B5EF4-FFF2-40B4-BE49-F238E27FC236}">
                <a16:creationId xmlns:a16="http://schemas.microsoft.com/office/drawing/2014/main" id="{89E61C7C-3CDC-B3CD-61E2-4CD575697E5A}"/>
              </a:ext>
            </a:extLst>
          </p:cNvPr>
          <p:cNvSpPr>
            <a:spLocks noGrp="1"/>
          </p:cNvSpPr>
          <p:nvPr>
            <p:ph idx="1"/>
          </p:nvPr>
        </p:nvSpPr>
        <p:spPr>
          <a:xfrm>
            <a:off x="1266529" y="2732545"/>
            <a:ext cx="5384169" cy="3232826"/>
          </a:xfrm>
        </p:spPr>
        <p:txBody>
          <a:bodyPr anchor="t">
            <a:normAutofit/>
          </a:bodyPr>
          <a:lstStyle/>
          <a:p>
            <a:pPr algn="ctr">
              <a:lnSpc>
                <a:spcPct val="100000"/>
              </a:lnSpc>
            </a:pPr>
            <a:r>
              <a:rPr lang="en-ZA" sz="1300" b="0" i="0" u="none" strike="noStrike">
                <a:effectLst/>
                <a:latin typeface="-webkit-standard"/>
              </a:rPr>
              <a:t>Greetings for the morning,</a:t>
            </a:r>
            <a:br>
              <a:rPr lang="en-ZA" sz="1300"/>
            </a:br>
            <a:r>
              <a:rPr lang="en-ZA" sz="1300" b="0" i="0" u="none" strike="noStrike">
                <a:effectLst/>
                <a:latin typeface="-webkit-standard"/>
              </a:rPr>
              <a:t>It is my honour to introduce "Empowering the Nation," a platform that consists of a website and a mobile application. My name is Kutlwano Baloyi. In addition to being the only developer in charge of all code and CSS design for the website and mobile app, I also act as the initiative's spokeswoman.</a:t>
            </a:r>
            <a:br>
              <a:rPr lang="en-ZA" sz="1300"/>
            </a:br>
            <a:r>
              <a:rPr lang="en-ZA" sz="1300" b="0" i="0" u="none" strike="noStrike">
                <a:effectLst/>
                <a:latin typeface="-webkit-standard"/>
              </a:rPr>
              <a:t>Empowering the Nation, which was founded in 2018 in Johannesburg, South Africa, provides a variety of courses in two timeframes: six-week and six-month programs. For instance, among other things, we provide a more streamlined six-week Child Minding training in addition to a thorough six-month First Aid course.</a:t>
            </a:r>
            <a:br>
              <a:rPr lang="en-ZA" sz="1300"/>
            </a:br>
            <a:r>
              <a:rPr lang="en-ZA" sz="1300" b="0" i="0" u="none" strike="noStrike">
                <a:effectLst/>
                <a:latin typeface="-webkit-standard"/>
              </a:rPr>
              <a:t>Users are welcomed with our emblem and the mission statement that guides our organisation when they visit the Empowering the Nation website. </a:t>
            </a:r>
            <a:br>
              <a:rPr lang="en-ZA" sz="1300"/>
            </a:br>
            <a:endParaRPr lang="en-US" sz="1300"/>
          </a:p>
        </p:txBody>
      </p:sp>
      <p:pic>
        <p:nvPicPr>
          <p:cNvPr id="7" name="Graphic 6" descr="Customer Review">
            <a:extLst>
              <a:ext uri="{FF2B5EF4-FFF2-40B4-BE49-F238E27FC236}">
                <a16:creationId xmlns:a16="http://schemas.microsoft.com/office/drawing/2014/main" id="{F1684AB9-634A-569D-9042-11FF944C297C}"/>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1239" y="1547707"/>
            <a:ext cx="3666392" cy="3666392"/>
          </a:xfrm>
          <a:prstGeom prst="rect">
            <a:avLst/>
          </a:prstGeom>
        </p:spPr>
      </p:pic>
      <p:grpSp>
        <p:nvGrpSpPr>
          <p:cNvPr id="16" name="Group 15">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7" name="Rectangle 16">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3659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D93D7-8624-4855-605E-EF480B3DAA3B}"/>
              </a:ext>
            </a:extLst>
          </p:cNvPr>
          <p:cNvSpPr>
            <a:spLocks noGrp="1"/>
          </p:cNvSpPr>
          <p:nvPr>
            <p:ph type="title"/>
          </p:nvPr>
        </p:nvSpPr>
        <p:spPr>
          <a:xfrm>
            <a:off x="1028700" y="723901"/>
            <a:ext cx="5836920" cy="1288884"/>
          </a:xfrm>
        </p:spPr>
        <p:txBody>
          <a:bodyPr anchor="b">
            <a:normAutofit/>
          </a:bodyPr>
          <a:lstStyle/>
          <a:p>
            <a:pPr algn="ctr"/>
            <a:r>
              <a:rPr lang="en-US" dirty="0"/>
              <a:t>Speech</a:t>
            </a:r>
          </a:p>
        </p:txBody>
      </p:sp>
      <p:sp>
        <p:nvSpPr>
          <p:cNvPr id="3" name="Content Placeholder 2">
            <a:extLst>
              <a:ext uri="{FF2B5EF4-FFF2-40B4-BE49-F238E27FC236}">
                <a16:creationId xmlns:a16="http://schemas.microsoft.com/office/drawing/2014/main" id="{DA239FA1-CDFB-8B0E-411F-958500C2EF5D}"/>
              </a:ext>
            </a:extLst>
          </p:cNvPr>
          <p:cNvSpPr>
            <a:spLocks noGrp="1"/>
          </p:cNvSpPr>
          <p:nvPr>
            <p:ph idx="1"/>
          </p:nvPr>
        </p:nvSpPr>
        <p:spPr>
          <a:xfrm>
            <a:off x="1266529" y="2732545"/>
            <a:ext cx="5384169" cy="3232826"/>
          </a:xfrm>
        </p:spPr>
        <p:txBody>
          <a:bodyPr anchor="t">
            <a:normAutofit/>
          </a:bodyPr>
          <a:lstStyle/>
          <a:p>
            <a:pPr algn="ctr">
              <a:lnSpc>
                <a:spcPct val="100000"/>
              </a:lnSpc>
            </a:pPr>
            <a:r>
              <a:rPr lang="en-ZA" sz="1400" b="0" i="0" u="none" strike="noStrike">
                <a:effectLst/>
                <a:latin typeface="-webkit-standard"/>
              </a:rPr>
              <a:t>A drop-down menu under the "Courses" tab is one of the homepage's four primary tabs.</a:t>
            </a:r>
            <a:br>
              <a:rPr lang="en-ZA" sz="1400"/>
            </a:br>
            <a:r>
              <a:rPr lang="en-ZA" sz="1400" b="0" i="0" u="none" strike="noStrike">
                <a:effectLst/>
                <a:latin typeface="-webkit-standard"/>
              </a:rPr>
              <a:t>Users are given the option to choose between six-month and six-week programs after choosing the "Courses" button. They are taken to a website that contains the course's details after selecting a certain course.</a:t>
            </a:r>
            <a:br>
              <a:rPr lang="en-ZA" sz="1400"/>
            </a:br>
            <a:r>
              <a:rPr lang="en-ZA" sz="1400" b="0" i="0" u="none" strike="noStrike">
                <a:effectLst/>
                <a:latin typeface="-webkit-standard"/>
              </a:rPr>
              <a:t>For example, choosing the six-month First Aid course will take visitors to a specific page with details on the cost of the course, its objectives, and the main subjects it covers. Other six-month courses including Sewing, Landscaping, and Life Skills follow the same methodology.</a:t>
            </a:r>
            <a:br>
              <a:rPr lang="en-ZA" sz="1400"/>
            </a:br>
            <a:br>
              <a:rPr lang="en-ZA" sz="1400"/>
            </a:br>
            <a:endParaRPr lang="en-US" sz="1400"/>
          </a:p>
        </p:txBody>
      </p:sp>
      <p:pic>
        <p:nvPicPr>
          <p:cNvPr id="7" name="Graphic 6" descr="Projector screen">
            <a:extLst>
              <a:ext uri="{FF2B5EF4-FFF2-40B4-BE49-F238E27FC236}">
                <a16:creationId xmlns:a16="http://schemas.microsoft.com/office/drawing/2014/main" id="{D0BB16AF-08AA-C1E8-CDBE-3CBF247F5947}"/>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1239" y="1547707"/>
            <a:ext cx="3666392" cy="3666392"/>
          </a:xfrm>
          <a:prstGeom prst="rect">
            <a:avLst/>
          </a:prstGeom>
        </p:spPr>
      </p:pic>
      <p:grpSp>
        <p:nvGrpSpPr>
          <p:cNvPr id="16" name="Group 15">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7" name="Rectangle 16">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94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B05D-3565-43E1-2431-86A9DE3ECEAF}"/>
              </a:ext>
            </a:extLst>
          </p:cNvPr>
          <p:cNvSpPr>
            <a:spLocks noGrp="1"/>
          </p:cNvSpPr>
          <p:nvPr>
            <p:ph type="title"/>
          </p:nvPr>
        </p:nvSpPr>
        <p:spPr/>
        <p:txBody>
          <a:bodyPr/>
          <a:lstStyle/>
          <a:p>
            <a:r>
              <a:rPr lang="en-US" dirty="0"/>
              <a:t>Speech</a:t>
            </a:r>
          </a:p>
        </p:txBody>
      </p:sp>
      <p:graphicFrame>
        <p:nvGraphicFramePr>
          <p:cNvPr id="5" name="Content Placeholder 2">
            <a:extLst>
              <a:ext uri="{FF2B5EF4-FFF2-40B4-BE49-F238E27FC236}">
                <a16:creationId xmlns:a16="http://schemas.microsoft.com/office/drawing/2014/main" id="{4BF33F26-08CA-5A61-9E67-5A7644748E6A}"/>
              </a:ext>
            </a:extLst>
          </p:cNvPr>
          <p:cNvGraphicFramePr>
            <a:graphicFrameLocks noGrp="1"/>
          </p:cNvGraphicFramePr>
          <p:nvPr>
            <p:ph idx="1"/>
            <p:extLst>
              <p:ext uri="{D42A27DB-BD31-4B8C-83A1-F6EECF244321}">
                <p14:modId xmlns:p14="http://schemas.microsoft.com/office/powerpoint/2010/main" val="757447330"/>
              </p:ext>
            </p:extLst>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124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Person watching empty phone">
            <a:extLst>
              <a:ext uri="{FF2B5EF4-FFF2-40B4-BE49-F238E27FC236}">
                <a16:creationId xmlns:a16="http://schemas.microsoft.com/office/drawing/2014/main" id="{53925C60-8954-8047-55B1-A2D042541C29}"/>
              </a:ext>
            </a:extLst>
          </p:cNvPr>
          <p:cNvPicPr>
            <a:picLocks noChangeAspect="1"/>
          </p:cNvPicPr>
          <p:nvPr/>
        </p:nvPicPr>
        <p:blipFill>
          <a:blip r:embed="rId2">
            <a:alphaModFix amt="40000"/>
          </a:blip>
          <a:srcRect t="15393" b="195"/>
          <a:stretch/>
        </p:blipFill>
        <p:spPr>
          <a:xfrm>
            <a:off x="20" y="10"/>
            <a:ext cx="12191979" cy="6869638"/>
          </a:xfrm>
          <a:prstGeom prst="rect">
            <a:avLst/>
          </a:prstGeom>
        </p:spPr>
      </p:pic>
      <p:sp>
        <p:nvSpPr>
          <p:cNvPr id="2" name="Title 1">
            <a:extLst>
              <a:ext uri="{FF2B5EF4-FFF2-40B4-BE49-F238E27FC236}">
                <a16:creationId xmlns:a16="http://schemas.microsoft.com/office/drawing/2014/main" id="{B3B4634A-1E44-D0B9-8CF0-18ACF929DC5E}"/>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Speech</a:t>
            </a:r>
          </a:p>
        </p:txBody>
      </p:sp>
      <p:sp>
        <p:nvSpPr>
          <p:cNvPr id="3" name="Content Placeholder 2">
            <a:extLst>
              <a:ext uri="{FF2B5EF4-FFF2-40B4-BE49-F238E27FC236}">
                <a16:creationId xmlns:a16="http://schemas.microsoft.com/office/drawing/2014/main" id="{3168D501-7A52-F5DA-F58B-9DBAC7E83AA5}"/>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a:bodyPr>
          <a:lstStyle/>
          <a:p>
            <a:pPr algn="ctr">
              <a:lnSpc>
                <a:spcPct val="100000"/>
              </a:lnSpc>
            </a:pPr>
            <a:r>
              <a:rPr lang="en-ZA" sz="1700" b="0" i="0" u="none" strike="noStrike" dirty="0">
                <a:solidFill>
                  <a:schemeClr val="tx1"/>
                </a:solidFill>
                <a:effectLst/>
                <a:latin typeface="-webkit-standard"/>
              </a:rPr>
              <a:t>The Empowering the Nation APP's login screen welcomes users with our unique logo and offers them the option to join up or log in, which is what motivates our company. </a:t>
            </a:r>
            <a:br>
              <a:rPr lang="en-ZA" sz="1700" dirty="0">
                <a:solidFill>
                  <a:schemeClr val="tx1"/>
                </a:solidFill>
              </a:rPr>
            </a:br>
            <a:r>
              <a:rPr lang="en-ZA" sz="1700" b="0" i="0" u="none" strike="noStrike" dirty="0">
                <a:solidFill>
                  <a:schemeClr val="tx1"/>
                </a:solidFill>
                <a:effectLst/>
                <a:latin typeface="-webkit-standard"/>
              </a:rPr>
              <a:t>Users are shown options for both six-month and six-week programs on a welcome page after choosing to log in. They are taken to a screen that lists the specifics of the course after selecting one.</a:t>
            </a:r>
            <a:br>
              <a:rPr lang="en-ZA" sz="1700" dirty="0">
                <a:solidFill>
                  <a:schemeClr val="tx1"/>
                </a:solidFill>
              </a:rPr>
            </a:br>
            <a:r>
              <a:rPr lang="en-ZA" sz="1700" b="0" i="0" u="none" strike="noStrike" dirty="0">
                <a:solidFill>
                  <a:schemeClr val="tx1"/>
                </a:solidFill>
                <a:effectLst/>
                <a:latin typeface="-webkit-standard"/>
              </a:rPr>
              <a:t>When users choose the Child-Minding course in the six-week program category, a screen with a synopsis of the course, its contents, and costs is displayed. The following procedure applies to all other six-week courses, including Cooking and Garden Maintenance.</a:t>
            </a:r>
            <a:br>
              <a:rPr lang="en-ZA" sz="1700" dirty="0">
                <a:solidFill>
                  <a:schemeClr val="tx1"/>
                </a:solidFill>
              </a:rPr>
            </a:br>
            <a:endParaRPr lang="en-US" sz="1700" dirty="0">
              <a:solidFill>
                <a:schemeClr val="tx1"/>
              </a:solidFill>
            </a:endParaRPr>
          </a:p>
        </p:txBody>
      </p:sp>
      <p:grpSp>
        <p:nvGrpSpPr>
          <p:cNvPr id="27" name="Group 26">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8" name="Rectangle 27">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9" name="Straight Connector 28">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88475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96DDB-28A5-99B8-60A2-39D3D79939EF}"/>
              </a:ext>
            </a:extLst>
          </p:cNvPr>
          <p:cNvSpPr>
            <a:spLocks noGrp="1"/>
          </p:cNvSpPr>
          <p:nvPr>
            <p:ph type="title"/>
          </p:nvPr>
        </p:nvSpPr>
        <p:spPr>
          <a:xfrm>
            <a:off x="1028700" y="723901"/>
            <a:ext cx="5836920" cy="1288884"/>
          </a:xfrm>
        </p:spPr>
        <p:txBody>
          <a:bodyPr anchor="b">
            <a:normAutofit/>
          </a:bodyPr>
          <a:lstStyle/>
          <a:p>
            <a:pPr algn="ctr"/>
            <a:r>
              <a:rPr lang="en-US" dirty="0"/>
              <a:t>Speech</a:t>
            </a:r>
            <a:endParaRPr lang="en-US"/>
          </a:p>
        </p:txBody>
      </p:sp>
      <p:sp>
        <p:nvSpPr>
          <p:cNvPr id="3" name="Content Placeholder 2">
            <a:extLst>
              <a:ext uri="{FF2B5EF4-FFF2-40B4-BE49-F238E27FC236}">
                <a16:creationId xmlns:a16="http://schemas.microsoft.com/office/drawing/2014/main" id="{B1EEEC0D-3F6E-E220-0EA4-45515D485BC6}"/>
              </a:ext>
            </a:extLst>
          </p:cNvPr>
          <p:cNvSpPr>
            <a:spLocks noGrp="1"/>
          </p:cNvSpPr>
          <p:nvPr>
            <p:ph idx="1"/>
          </p:nvPr>
        </p:nvSpPr>
        <p:spPr>
          <a:xfrm>
            <a:off x="1266529" y="2732545"/>
            <a:ext cx="5384169" cy="3232826"/>
          </a:xfrm>
        </p:spPr>
        <p:txBody>
          <a:bodyPr anchor="t">
            <a:normAutofit/>
          </a:bodyPr>
          <a:lstStyle/>
          <a:p>
            <a:pPr algn="ctr">
              <a:lnSpc>
                <a:spcPct val="100000"/>
              </a:lnSpc>
            </a:pPr>
            <a:r>
              <a:rPr lang="en-ZA" sz="1400" b="0" i="0" u="none" strike="noStrike" dirty="0">
                <a:effectLst/>
                <a:latin typeface="-webkit-standard"/>
              </a:rPr>
              <a:t>Users who choose the six-month First Aid course will be taken to a specific screen with details on the cost of the course, its objectives, and the main subjects it covers. Other six-month courses including sewing, landscaping, and life skills follow the same methodology, which is once more shown as follows.</a:t>
            </a:r>
            <a:br>
              <a:rPr lang="en-ZA" sz="1400" dirty="0"/>
            </a:br>
            <a:r>
              <a:rPr lang="en-ZA" sz="1400" b="0" i="0" u="none" strike="noStrike" dirty="0">
                <a:effectLst/>
                <a:latin typeface="-webkit-standard"/>
              </a:rPr>
              <a:t>The contact screen offers all Empowering the Nation's pertinent contact details, including our physical locations where users can contact us directly.</a:t>
            </a:r>
            <a:br>
              <a:rPr lang="en-ZA" sz="1400" dirty="0"/>
            </a:br>
            <a:r>
              <a:rPr lang="en-ZA" sz="1400" b="0" i="0" u="none" strike="noStrike" dirty="0">
                <a:effectLst/>
                <a:latin typeface="-webkit-standard"/>
              </a:rPr>
              <a:t>Users can select a course of interest, check the course fees, and see any applicable discounts computed within the total cost by using the "Fees" screen, which also shows the calculated fees and discounts included.</a:t>
            </a:r>
            <a:br>
              <a:rPr lang="en-ZA" sz="1400" dirty="0"/>
            </a:br>
            <a:br>
              <a:rPr lang="en-ZA" sz="1400" dirty="0"/>
            </a:br>
            <a:endParaRPr lang="en-US" sz="1400" dirty="0"/>
          </a:p>
        </p:txBody>
      </p:sp>
      <p:pic>
        <p:nvPicPr>
          <p:cNvPr id="7" name="Graphic 6" descr="First Aid Kit">
            <a:extLst>
              <a:ext uri="{FF2B5EF4-FFF2-40B4-BE49-F238E27FC236}">
                <a16:creationId xmlns:a16="http://schemas.microsoft.com/office/drawing/2014/main" id="{878C0D45-781A-8637-A6E1-296F65605C51}"/>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1239" y="1547707"/>
            <a:ext cx="3666392" cy="3666392"/>
          </a:xfrm>
          <a:prstGeom prst="rect">
            <a:avLst/>
          </a:prstGeom>
        </p:spPr>
      </p:pic>
      <p:grpSp>
        <p:nvGrpSpPr>
          <p:cNvPr id="16" name="Group 15">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7" name="Rectangle 16">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202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and black logo&#10;&#10;Description automatically generated">
            <a:extLst>
              <a:ext uri="{FF2B5EF4-FFF2-40B4-BE49-F238E27FC236}">
                <a16:creationId xmlns:a16="http://schemas.microsoft.com/office/drawing/2014/main" id="{790BE5D7-09FD-0D60-3173-B5BB8162733E}"/>
              </a:ext>
            </a:extLst>
          </p:cNvPr>
          <p:cNvPicPr>
            <a:picLocks noChangeAspect="1"/>
          </p:cNvPicPr>
          <p:nvPr/>
        </p:nvPicPr>
        <p:blipFill>
          <a:blip r:embed="rId2">
            <a:alphaModFix amt="40000"/>
          </a:blip>
          <a:srcRect t="25635" b="18019"/>
          <a:stretch/>
        </p:blipFill>
        <p:spPr>
          <a:xfrm>
            <a:off x="20" y="10"/>
            <a:ext cx="12191979" cy="6869638"/>
          </a:xfrm>
          <a:prstGeom prst="rect">
            <a:avLst/>
          </a:prstGeom>
        </p:spPr>
      </p:pic>
      <p:sp>
        <p:nvSpPr>
          <p:cNvPr id="2" name="Title 1">
            <a:extLst>
              <a:ext uri="{FF2B5EF4-FFF2-40B4-BE49-F238E27FC236}">
                <a16:creationId xmlns:a16="http://schemas.microsoft.com/office/drawing/2014/main" id="{D85AC3D5-8AAB-083F-07EF-519069A7CEEF}"/>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INTRODUCTION</a:t>
            </a:r>
          </a:p>
        </p:txBody>
      </p:sp>
      <p:sp>
        <p:nvSpPr>
          <p:cNvPr id="3" name="Content Placeholder 2">
            <a:extLst>
              <a:ext uri="{FF2B5EF4-FFF2-40B4-BE49-F238E27FC236}">
                <a16:creationId xmlns:a16="http://schemas.microsoft.com/office/drawing/2014/main" id="{28BFDB05-6E86-CD6D-8F20-6FA92AE51449}"/>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fontScale="92500" lnSpcReduction="20000"/>
          </a:bodyPr>
          <a:lstStyle/>
          <a:p>
            <a:pPr algn="ctr">
              <a:lnSpc>
                <a:spcPct val="100000"/>
              </a:lnSpc>
            </a:pPr>
            <a:r>
              <a:rPr lang="en-US" dirty="0">
                <a:solidFill>
                  <a:schemeClr val="tx1"/>
                </a:solidFill>
              </a:rPr>
              <a:t>Empowering The Nation was established in 2018 and offers courses in training of the following elements of work in Johannesburg South Africa.</a:t>
            </a:r>
          </a:p>
          <a:p>
            <a:pPr algn="ctr">
              <a:lnSpc>
                <a:spcPct val="100000"/>
              </a:lnSpc>
            </a:pPr>
            <a:r>
              <a:rPr lang="en-US" dirty="0">
                <a:solidFill>
                  <a:schemeClr val="tx1"/>
                </a:solidFill>
              </a:rPr>
              <a:t>Hundreds of aspiring &amp; existing domestic workers and gardeners stand the opportunity to be exclusively trained according to their own available budget &amp; their own available time.</a:t>
            </a:r>
          </a:p>
          <a:p>
            <a:pPr algn="ctr">
              <a:lnSpc>
                <a:spcPct val="100000"/>
              </a:lnSpc>
            </a:pPr>
            <a:r>
              <a:rPr lang="en-US" dirty="0">
                <a:solidFill>
                  <a:schemeClr val="tx1"/>
                </a:solidFill>
              </a:rPr>
              <a:t>Thee Empowering The Nation courses offers both six-month long learnerships as well as a separate six-week short term skills training tailer made for potential customers.</a:t>
            </a:r>
          </a:p>
          <a:p>
            <a:pPr algn="ctr">
              <a:lnSpc>
                <a:spcPct val="100000"/>
              </a:lnSpc>
            </a:pPr>
            <a:r>
              <a:rPr lang="en-US" dirty="0">
                <a:solidFill>
                  <a:schemeClr val="tx1"/>
                </a:solidFill>
              </a:rPr>
              <a:t>Empowering The Nation also offers esteemed courses where domestic workers and gardeners can empower themselves to provide more marketable skills.</a:t>
            </a:r>
          </a:p>
          <a:p>
            <a:pPr algn="ctr">
              <a:lnSpc>
                <a:spcPct val="100000"/>
              </a:lnSpc>
            </a:pPr>
            <a:endParaRPr lang="en-US" dirty="0">
              <a:solidFill>
                <a:schemeClr val="tx1"/>
              </a:solidFill>
            </a:endParaRPr>
          </a:p>
          <a:p>
            <a:pPr algn="ctr">
              <a:lnSpc>
                <a:spcPct val="100000"/>
              </a:lnSpc>
            </a:pPr>
            <a:endParaRPr lang="en-US" sz="1700" dirty="0">
              <a:solidFill>
                <a:schemeClr val="tx1"/>
              </a:solidFill>
            </a:endParaRPr>
          </a:p>
          <a:p>
            <a:pPr algn="ctr">
              <a:lnSpc>
                <a:spcPct val="100000"/>
              </a:lnSpc>
            </a:pPr>
            <a:endParaRPr lang="en-US" sz="1700" dirty="0">
              <a:solidFill>
                <a:schemeClr val="tx1"/>
              </a:solidFill>
            </a:endParaRPr>
          </a:p>
          <a:p>
            <a:pPr algn="ctr">
              <a:lnSpc>
                <a:spcPct val="100000"/>
              </a:lnSpc>
            </a:pPr>
            <a:endParaRPr lang="en-US" sz="1700" dirty="0">
              <a:solidFill>
                <a:schemeClr val="tx1"/>
              </a:solidFill>
            </a:endParaRPr>
          </a:p>
        </p:txBody>
      </p:sp>
      <p:grpSp>
        <p:nvGrpSpPr>
          <p:cNvPr id="46" name="Group 4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47" name="Rectangle 4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48" name="Straight Connector 4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36644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FDEE8C8C-4FE4-2007-AA78-FA6750F3815C}"/>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D1C5C-22CB-2B5D-A76E-59CECC507AD9}"/>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lnSpc>
                <a:spcPct val="100000"/>
              </a:lnSpc>
            </a:pP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Website Homepage</a:t>
            </a:r>
          </a:p>
        </p:txBody>
      </p:sp>
    </p:spTree>
    <p:extLst>
      <p:ext uri="{BB962C8B-B14F-4D97-AF65-F5344CB8AC3E}">
        <p14:creationId xmlns:p14="http://schemas.microsoft.com/office/powerpoint/2010/main" val="285115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2" name="Rectangle 3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34915F0-7A43-46CE-8608-A355DEF5671C}"/>
              </a:ext>
            </a:extLst>
          </p:cNvPr>
          <p:cNvPicPr>
            <a:picLocks noGrp="1" noChangeAspect="1"/>
          </p:cNvPicPr>
          <p:nvPr>
            <p:ph idx="1"/>
          </p:nvPr>
        </p:nvPicPr>
        <p:blipFill>
          <a:blip r:embed="rId2"/>
          <a:srcRect b="10000"/>
          <a:stretch/>
        </p:blipFill>
        <p:spPr>
          <a:xfrm>
            <a:off x="20" y="10"/>
            <a:ext cx="12191980" cy="6857989"/>
          </a:xfrm>
          <a:prstGeom prst="rect">
            <a:avLst/>
          </a:prstGeom>
        </p:spPr>
      </p:pic>
      <p:sp>
        <p:nvSpPr>
          <p:cNvPr id="38" name="Rectangle 37">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E8E36-D175-39E3-E96E-F2600BEB8986}"/>
              </a:ext>
            </a:extLst>
          </p:cNvPr>
          <p:cNvSpPr>
            <a:spLocks noGrp="1"/>
          </p:cNvSpPr>
          <p:nvPr>
            <p:ph type="title"/>
          </p:nvPr>
        </p:nvSpPr>
        <p:spPr>
          <a:xfrm>
            <a:off x="2076091" y="2633933"/>
            <a:ext cx="8039818" cy="1643572"/>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HOME PAGE DROP DOWN MENU</a:t>
            </a:r>
          </a:p>
        </p:txBody>
      </p:sp>
      <p:grpSp>
        <p:nvGrpSpPr>
          <p:cNvPr id="40" name="Group 39">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41" name="Rectangle 40">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2" name="Straight Connector 41">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50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D892B1E-6948-9342-EB1A-2467408AC0D2}"/>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D3990-A308-4AD4-2222-F1F5FD234A49}"/>
              </a:ext>
            </a:extLst>
          </p:cNvPr>
          <p:cNvSpPr>
            <a:spLocks noGrp="1"/>
          </p:cNvSpPr>
          <p:nvPr>
            <p:ph type="title"/>
          </p:nvPr>
        </p:nvSpPr>
        <p:spPr>
          <a:xfrm>
            <a:off x="2459795" y="2910733"/>
            <a:ext cx="7272408" cy="2646795"/>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SIX-MONTH COURSE PAGE</a:t>
            </a:r>
          </a:p>
        </p:txBody>
      </p:sp>
      <p:grpSp>
        <p:nvGrpSpPr>
          <p:cNvPr id="21" name="Group 2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2" name="Rectangle 2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185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shot of a first aid kit&#10;&#10;Description automatically generated">
            <a:extLst>
              <a:ext uri="{FF2B5EF4-FFF2-40B4-BE49-F238E27FC236}">
                <a16:creationId xmlns:a16="http://schemas.microsoft.com/office/drawing/2014/main" id="{35B6068C-95A9-F859-76DE-E0A0C2B55A83}"/>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78D4-CEE0-E770-F9C8-9E751A4257CA}"/>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EMPOWERING THE NATION</a:t>
            </a:r>
            <a:br>
              <a:rPr lang="en-US" sz="2800" kern="1200" cap="all" spc="390" baseline="0" dirty="0">
                <a:solidFill>
                  <a:srgbClr val="FFFFFF"/>
                </a:solidFill>
                <a:latin typeface="+mj-lt"/>
                <a:ea typeface="+mj-ea"/>
                <a:cs typeface="+mj-cs"/>
              </a:rPr>
            </a:br>
            <a:r>
              <a:rPr lang="en-US" sz="2800" kern="1200" cap="all" spc="390" baseline="0" dirty="0">
                <a:solidFill>
                  <a:srgbClr val="FFFFFF"/>
                </a:solidFill>
                <a:latin typeface="+mj-lt"/>
                <a:ea typeface="+mj-ea"/>
                <a:cs typeface="+mj-cs"/>
              </a:rPr>
              <a:t>FIRST-AID PAGE</a:t>
            </a:r>
          </a:p>
        </p:txBody>
      </p:sp>
      <p:grpSp>
        <p:nvGrpSpPr>
          <p:cNvPr id="21" name="Group 2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2" name="Rectangle 2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761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8" name="Rectangle 2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9" name="Rectangle 2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ewing on a sewing machine&#10;&#10;Description automatically generated">
            <a:extLst>
              <a:ext uri="{FF2B5EF4-FFF2-40B4-BE49-F238E27FC236}">
                <a16:creationId xmlns:a16="http://schemas.microsoft.com/office/drawing/2014/main" id="{56E425D4-BA71-BA63-3DC3-13BF708659C5}"/>
              </a:ext>
            </a:extLst>
          </p:cNvPr>
          <p:cNvPicPr>
            <a:picLocks noGrp="1" noChangeAspect="1"/>
          </p:cNvPicPr>
          <p:nvPr>
            <p:ph idx="1"/>
          </p:nvPr>
        </p:nvPicPr>
        <p:blipFill>
          <a:blip r:embed="rId2">
            <a:alphaModFix/>
          </a:blip>
          <a:srcRect b="10000"/>
          <a:stretch/>
        </p:blipFill>
        <p:spPr>
          <a:xfrm>
            <a:off x="-1" y="10"/>
            <a:ext cx="12192000" cy="6857989"/>
          </a:xfrm>
          <a:prstGeom prst="rect">
            <a:avLst/>
          </a:prstGeom>
        </p:spPr>
      </p:pic>
      <p:sp>
        <p:nvSpPr>
          <p:cNvPr id="30" name="Rectangle 29">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D461D-EE8A-8EE7-0CA9-337B4A1B8EA2}"/>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gn="ctr"/>
            <a:r>
              <a:rPr lang="en-US" sz="2800" kern="1200" cap="all" spc="390" baseline="0">
                <a:solidFill>
                  <a:srgbClr val="FFFFFF"/>
                </a:solidFill>
                <a:latin typeface="+mj-lt"/>
                <a:ea typeface="+mj-ea"/>
                <a:cs typeface="+mj-cs"/>
              </a:rPr>
              <a:t>EMPOWERING THE NATION</a:t>
            </a:r>
            <a:br>
              <a:rPr lang="en-US" sz="2800" kern="1200" cap="all" spc="390" baseline="0">
                <a:solidFill>
                  <a:srgbClr val="FFFFFF"/>
                </a:solidFill>
                <a:latin typeface="+mj-lt"/>
                <a:ea typeface="+mj-ea"/>
                <a:cs typeface="+mj-cs"/>
              </a:rPr>
            </a:br>
            <a:r>
              <a:rPr lang="en-US" sz="2800" kern="1200" cap="all" spc="390" baseline="0">
                <a:solidFill>
                  <a:srgbClr val="FFFFFF"/>
                </a:solidFill>
                <a:latin typeface="+mj-lt"/>
                <a:ea typeface="+mj-ea"/>
                <a:cs typeface="+mj-cs"/>
              </a:rPr>
              <a:t>SEWING PAGE</a:t>
            </a:r>
          </a:p>
        </p:txBody>
      </p:sp>
      <p:grpSp>
        <p:nvGrpSpPr>
          <p:cNvPr id="31" name="Group 3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32" name="Rectangle 3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018843"/>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4718</TotalTime>
  <Words>953</Words>
  <Application>Microsoft Macintosh PowerPoint</Application>
  <PresentationFormat>Widescreen</PresentationFormat>
  <Paragraphs>51</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-webkit-standard</vt:lpstr>
      <vt:lpstr>Arial</vt:lpstr>
      <vt:lpstr>Bembo</vt:lpstr>
      <vt:lpstr>AdornVTI</vt:lpstr>
      <vt:lpstr>EMPOWERING THE NATION</vt:lpstr>
      <vt:lpstr>DEVELOPER</vt:lpstr>
      <vt:lpstr>DEVELOPER Kutlwano Baloyi ST10249714</vt:lpstr>
      <vt:lpstr>INTRODUCTION</vt:lpstr>
      <vt:lpstr>EMPOWERING THE NATION Website Homepage</vt:lpstr>
      <vt:lpstr>EMPOWERING THE NATION HOME PAGE DROP DOWN MENU</vt:lpstr>
      <vt:lpstr>EMPOWERING THE NATION SIX-MONTH COURSE PAGE</vt:lpstr>
      <vt:lpstr>EMPOWERING THE NATION FIRST-AID PAGE</vt:lpstr>
      <vt:lpstr>EMPOWERING THE NATION SEWING PAGE</vt:lpstr>
      <vt:lpstr>EMPOWERING THE NATION LANDSCAPING PAGE</vt:lpstr>
      <vt:lpstr>EMPOWERING THE NATION LIFE SKILLS PAGE</vt:lpstr>
      <vt:lpstr>EMPOWERING THE NATION  SIX-WEEK COURSE PAGE</vt:lpstr>
      <vt:lpstr>EMPOWERING THE NATION CHILD MINDING PAGE</vt:lpstr>
      <vt:lpstr>EMPOWERING THE NATION COOKING PAGE</vt:lpstr>
      <vt:lpstr>EMPOWERING THE NATION GARDEN MAINTENANCE PAGE</vt:lpstr>
      <vt:lpstr>EMPOWERING THE NATION PERSONAL DETAILS, FEES AND COURSE SELECTION PAGE</vt:lpstr>
      <vt:lpstr>EMPOWERING THE NATION CONTACT US AND LOCATIONS</vt:lpstr>
      <vt:lpstr>EMPOWERING THE NATION APP LOGIN SCREEN</vt:lpstr>
      <vt:lpstr>EMPOWERING THE NATION WELCOME/HOME SCREEN</vt:lpstr>
      <vt:lpstr>EMPOWERING THE NATION SIX WEEKS COURSES SCREEN</vt:lpstr>
      <vt:lpstr>EMPOWERING THE NATION CHILD MINDING SCREEN</vt:lpstr>
      <vt:lpstr>EMPOWERING THE NATION COOKING SCREEN</vt:lpstr>
      <vt:lpstr>EMPOWERING THE NATION GARDEN MAINTENANCE SCREEN</vt:lpstr>
      <vt:lpstr>EMPOWERING THE NATION SIX MONTH COURSES SCREEN</vt:lpstr>
      <vt:lpstr>EMPOWERING THE NATION FIRST AID SCREEN</vt:lpstr>
      <vt:lpstr>EMPOWERING THE NATION SEWING SCREEN</vt:lpstr>
      <vt:lpstr>EMPOWERING THE NATION LANDSCAPING SCREEN</vt:lpstr>
      <vt:lpstr>EMPOWERING THE NATION LIFE SKILLS SCREEN</vt:lpstr>
      <vt:lpstr>EMPOWERING THE NATION CONTACT US SCREEN</vt:lpstr>
      <vt:lpstr>EMPOWERING THE NATION USER DETAILS PAGE</vt:lpstr>
      <vt:lpstr>Speech</vt:lpstr>
      <vt:lpstr>Speech</vt:lpstr>
      <vt:lpstr>Speech</vt:lpstr>
      <vt:lpstr>Speech</vt:lpstr>
      <vt:lpstr>Speech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Kutlwano Baloyi</dc:creator>
  <cp:lastModifiedBy>Kutlwano Baloyi</cp:lastModifiedBy>
  <cp:revision>60</cp:revision>
  <dcterms:created xsi:type="dcterms:W3CDTF">2024-08-27T18:29:11Z</dcterms:created>
  <dcterms:modified xsi:type="dcterms:W3CDTF">2024-10-18T06:34:05Z</dcterms:modified>
</cp:coreProperties>
</file>